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sldIdLst>
    <p:sldId id="266" r:id="rId5"/>
    <p:sldId id="262" r:id="rId6"/>
    <p:sldId id="263" r:id="rId7"/>
    <p:sldId id="264" r:id="rId8"/>
    <p:sldId id="265" r:id="rId9"/>
    <p:sldId id="267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FF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141"/>
    <p:restoredTop sz="94673"/>
  </p:normalViewPr>
  <p:slideViewPr>
    <p:cSldViewPr snapToGrid="0">
      <p:cViewPr>
        <p:scale>
          <a:sx n="100" d="100"/>
          <a:sy n="100" d="100"/>
        </p:scale>
        <p:origin x="696" y="68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ECB257-0AFE-4808-AB0F-F388C8883BD2}" type="datetimeFigureOut">
              <a:rPr lang="fr-FR" smtClean="0"/>
              <a:t>04/06/2025</a:t>
            </a:fld>
            <a:endParaRPr lang="fr-F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70CA62-4FD6-45D8-A580-FE82A031F83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90585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70CA62-4FD6-45D8-A580-FE82A031F83D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865019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5083629-48B9-73EB-1D4E-B21513BEB3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143" y="123289"/>
            <a:ext cx="11886605" cy="601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819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521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3BB2830D-F64E-3228-117D-168C3E441636}"/>
              </a:ext>
            </a:extLst>
          </p:cNvPr>
          <p:cNvSpPr txBox="1"/>
          <p:nvPr userDrawn="1"/>
        </p:nvSpPr>
        <p:spPr>
          <a:xfrm>
            <a:off x="6460135" y="3572030"/>
            <a:ext cx="5413363" cy="3008877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C2FE3F3-BCAF-1FA1-053A-6FFE6F8D9353}"/>
              </a:ext>
            </a:extLst>
          </p:cNvPr>
          <p:cNvSpPr txBox="1"/>
          <p:nvPr userDrawn="1"/>
        </p:nvSpPr>
        <p:spPr>
          <a:xfrm>
            <a:off x="6678765" y="3353019"/>
            <a:ext cx="1917637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324000" tIns="0" rIns="108000" bIns="0" rtlCol="0">
            <a:spAutoFit/>
          </a:bodyPr>
          <a:lstStyle/>
          <a:p>
            <a:pPr algn="l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Résultats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E381549-0EDC-89EC-2B9B-6C2B2E981A40}"/>
              </a:ext>
            </a:extLst>
          </p:cNvPr>
          <p:cNvSpPr>
            <a:spLocks noChangeAspect="1"/>
          </p:cNvSpPr>
          <p:nvPr userDrawn="1"/>
        </p:nvSpPr>
        <p:spPr>
          <a:xfrm>
            <a:off x="6723590" y="3447685"/>
            <a:ext cx="219375" cy="18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2FF0705-1E5E-6601-E80E-81CDE19EF676}"/>
              </a:ext>
            </a:extLst>
          </p:cNvPr>
          <p:cNvSpPr txBox="1"/>
          <p:nvPr userDrawn="1"/>
        </p:nvSpPr>
        <p:spPr>
          <a:xfrm>
            <a:off x="6460136" y="1019090"/>
            <a:ext cx="5413363" cy="2257510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342900" indent="-342900">
              <a:spcAft>
                <a:spcPts val="600"/>
              </a:spcAft>
              <a:buFont typeface="+mj-lt"/>
              <a:buAutoNum type="arabicPeriod"/>
              <a:defRPr>
                <a:latin typeface="Architects Daughter" pitchFamily="2" charset="0"/>
              </a:defRPr>
            </a:lvl1pPr>
          </a:lstStyle>
          <a:p>
            <a:pPr marL="0" indent="0">
              <a:buNone/>
            </a:pP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ED9543D-C8FF-37A8-820D-9F2E81537C17}"/>
              </a:ext>
            </a:extLst>
          </p:cNvPr>
          <p:cNvSpPr txBox="1"/>
          <p:nvPr userDrawn="1"/>
        </p:nvSpPr>
        <p:spPr>
          <a:xfrm>
            <a:off x="6678764" y="815708"/>
            <a:ext cx="1734075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324000" tIns="0" rIns="108000" bIns="0" rtlCol="0">
            <a:spAutoFit/>
          </a:bodyPr>
          <a:lstStyle/>
          <a:p>
            <a:pPr algn="l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Objectif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8E19EFA-9BC9-062D-1C54-54400AF24603}"/>
              </a:ext>
            </a:extLst>
          </p:cNvPr>
          <p:cNvSpPr>
            <a:spLocks noChangeAspect="1"/>
          </p:cNvSpPr>
          <p:nvPr userDrawn="1"/>
        </p:nvSpPr>
        <p:spPr>
          <a:xfrm>
            <a:off x="6723589" y="910374"/>
            <a:ext cx="219375" cy="18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utoShape 2" descr="Software Design - step 06">
            <a:extLst>
              <a:ext uri="{FF2B5EF4-FFF2-40B4-BE49-F238E27FC236}">
                <a16:creationId xmlns:a16="http://schemas.microsoft.com/office/drawing/2014/main" id="{ADA2F5B1-81FD-801A-64E2-B0DA1D639FEA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6367111" y="3368353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6230576C-05F0-4E0A-0850-B8EB46731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>
            <a:lvl1pPr>
              <a:defRPr b="1">
                <a:solidFill>
                  <a:schemeClr val="accent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8A8294-1C20-B02D-6B4B-611A8E73BC7A}"/>
              </a:ext>
            </a:extLst>
          </p:cNvPr>
          <p:cNvSpPr txBox="1"/>
          <p:nvPr userDrawn="1"/>
        </p:nvSpPr>
        <p:spPr>
          <a:xfrm>
            <a:off x="318497" y="1019090"/>
            <a:ext cx="6048613" cy="556181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342900" indent="-342900">
              <a:spcAft>
                <a:spcPts val="600"/>
              </a:spcAft>
              <a:buFont typeface="+mj-lt"/>
              <a:buAutoNum type="arabicPeriod"/>
              <a:defRPr>
                <a:latin typeface="Architects Daughter" pitchFamily="2" charset="0"/>
              </a:defRPr>
            </a:lvl1pPr>
          </a:lstStyle>
          <a:p>
            <a:pPr marL="0" indent="0"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0274495-64F9-1BDD-3089-06593BF1C785}"/>
              </a:ext>
            </a:extLst>
          </p:cNvPr>
          <p:cNvSpPr txBox="1"/>
          <p:nvPr userDrawn="1"/>
        </p:nvSpPr>
        <p:spPr>
          <a:xfrm>
            <a:off x="520695" y="815708"/>
            <a:ext cx="2452255" cy="369332"/>
          </a:xfrm>
          <a:prstGeom prst="rect">
            <a:avLst/>
          </a:prstGeom>
          <a:solidFill>
            <a:schemeClr val="bg1"/>
          </a:solidFill>
        </p:spPr>
        <p:txBody>
          <a:bodyPr wrap="square" lIns="324000" tIns="0" rIns="108000" bIns="0" rtlCol="0">
            <a:spAutoFit/>
          </a:bodyPr>
          <a:lstStyle/>
          <a:p>
            <a:pPr algn="l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Déroulement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EEB3AE48-4D5C-AFFF-2AAB-A855A94F27E7}"/>
              </a:ext>
            </a:extLst>
          </p:cNvPr>
          <p:cNvSpPr>
            <a:spLocks noChangeAspect="1"/>
          </p:cNvSpPr>
          <p:nvPr userDrawn="1"/>
        </p:nvSpPr>
        <p:spPr>
          <a:xfrm>
            <a:off x="565520" y="910374"/>
            <a:ext cx="219375" cy="180000"/>
          </a:xfrm>
          <a:prstGeom prst="round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space réservé du contenu 31">
            <a:extLst>
              <a:ext uri="{FF2B5EF4-FFF2-40B4-BE49-F238E27FC236}">
                <a16:creationId xmlns:a16="http://schemas.microsoft.com/office/drawing/2014/main" id="{B76AEAA5-7DEB-48DB-5F82-9190365CD90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8331" y="1177925"/>
            <a:ext cx="5989813" cy="5292725"/>
          </a:xfrm>
          <a:prstGeom prst="rect">
            <a:avLst/>
          </a:prstGeom>
        </p:spPr>
        <p:txBody>
          <a:bodyPr/>
          <a:lstStyle>
            <a:lvl1pPr marL="228600" indent="-228600">
              <a:buFont typeface="Wingdings" panose="05000000000000000000" pitchFamily="2" charset="2"/>
              <a:buChar char="q"/>
              <a:defRPr sz="1600">
                <a:latin typeface="Architects Daughter" pitchFamily="2" charset="0"/>
              </a:defRPr>
            </a:lvl1pPr>
            <a:lvl2pPr marL="355600" indent="-228600">
              <a:buFont typeface="Architects Daughter" pitchFamily="2" charset="0"/>
              <a:buChar char="–"/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34" name="Espace réservé du contenu 33">
            <a:extLst>
              <a:ext uri="{FF2B5EF4-FFF2-40B4-BE49-F238E27FC236}">
                <a16:creationId xmlns:a16="http://schemas.microsoft.com/office/drawing/2014/main" id="{762BC14A-A64D-6DED-73C2-1BEA64C5B6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19603" y="1177925"/>
            <a:ext cx="5295099" cy="1953923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Architects Daughter" pitchFamily="2" charset="0"/>
              </a:defRPr>
            </a:lvl1pPr>
            <a:lvl2pPr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36" name="Espace réservé du contenu 35">
            <a:extLst>
              <a:ext uri="{FF2B5EF4-FFF2-40B4-BE49-F238E27FC236}">
                <a16:creationId xmlns:a16="http://schemas.microsoft.com/office/drawing/2014/main" id="{A10B2AD5-B40F-95F0-A328-D35D93665D3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517079" y="3713769"/>
            <a:ext cx="5270176" cy="2756881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Architects Daughter" pitchFamily="2" charset="0"/>
              </a:defRPr>
            </a:lvl1pPr>
            <a:lvl2pPr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3632AE4C-A431-3265-685F-EF360AB34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5558" y="224430"/>
            <a:ext cx="396000" cy="396000"/>
          </a:xfrm>
          <a:prstGeom prst="rect">
            <a:avLst/>
          </a:prstGeom>
        </p:spPr>
      </p:pic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EDA34DAF-DE68-27F0-BAD2-B9B10F5435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22754" y="251549"/>
            <a:ext cx="858405" cy="396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200">
                <a:latin typeface="Architects Daughter" pitchFamily="2" charset="0"/>
              </a:defRPr>
            </a:lvl1pPr>
          </a:lstStyle>
          <a:p>
            <a:pPr lvl="0"/>
            <a:r>
              <a:rPr lang="en-US" dirty="0"/>
              <a:t>120’</a:t>
            </a:r>
          </a:p>
        </p:txBody>
      </p:sp>
    </p:spTree>
    <p:extLst>
      <p:ext uri="{BB962C8B-B14F-4D97-AF65-F5344CB8AC3E}">
        <p14:creationId xmlns:p14="http://schemas.microsoft.com/office/powerpoint/2010/main" val="348251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83F227-60CE-B4DE-73AF-56ACCCE53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101886"/>
            <a:ext cx="11817927" cy="579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36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Architects Daughter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dd-crew/domain-message-flow-modelling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ddd-crew/bounded-context-canvas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6475F-E5D4-C122-1B4B-1BAD8E6D5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507D9A1F-7AED-52ED-EEDF-71F5214EF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281" t="3292" r="2493" b="3866"/>
          <a:stretch/>
        </p:blipFill>
        <p:spPr bwMode="auto">
          <a:xfrm>
            <a:off x="427486" y="1182515"/>
            <a:ext cx="6109084" cy="491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350C86D-4E5B-321D-63F6-0CC65B8A1706}"/>
              </a:ext>
            </a:extLst>
          </p:cNvPr>
          <p:cNvSpPr txBox="1"/>
          <p:nvPr/>
        </p:nvSpPr>
        <p:spPr>
          <a:xfrm>
            <a:off x="318499" y="169306"/>
            <a:ext cx="11707246" cy="492443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r>
              <a:rPr lang="fr-FR" sz="3200" b="1" noProof="0" dirty="0">
                <a:solidFill>
                  <a:schemeClr val="accent1"/>
                </a:solidFill>
                <a:latin typeface="Architects Daughter" pitchFamily="2" charset="0"/>
              </a:rPr>
              <a:t>Workshop Monolithe - AGENDA et RÈGLES globales</a:t>
            </a:r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20E32487-6EDE-4DBE-1A87-21B4A63CB3C4}"/>
              </a:ext>
            </a:extLst>
          </p:cNvPr>
          <p:cNvSpPr txBox="1"/>
          <p:nvPr/>
        </p:nvSpPr>
        <p:spPr>
          <a:xfrm>
            <a:off x="318499" y="1024114"/>
            <a:ext cx="6272802" cy="550051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endParaRPr lang="fr-FR" dirty="0"/>
          </a:p>
        </p:txBody>
      </p:sp>
      <p:sp>
        <p:nvSpPr>
          <p:cNvPr id="5" name="ZoneTexte 5">
            <a:extLst>
              <a:ext uri="{FF2B5EF4-FFF2-40B4-BE49-F238E27FC236}">
                <a16:creationId xmlns:a16="http://schemas.microsoft.com/office/drawing/2014/main" id="{0F8D9562-A9A2-36C1-631B-BD4F8E2B24F3}"/>
              </a:ext>
            </a:extLst>
          </p:cNvPr>
          <p:cNvSpPr txBox="1"/>
          <p:nvPr/>
        </p:nvSpPr>
        <p:spPr>
          <a:xfrm>
            <a:off x="665993" y="839449"/>
            <a:ext cx="1416807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Agenda</a:t>
            </a:r>
          </a:p>
        </p:txBody>
      </p:sp>
      <p:sp>
        <p:nvSpPr>
          <p:cNvPr id="11" name="Ellipse 9">
            <a:extLst>
              <a:ext uri="{FF2B5EF4-FFF2-40B4-BE49-F238E27FC236}">
                <a16:creationId xmlns:a16="http://schemas.microsoft.com/office/drawing/2014/main" id="{472512D3-9C9C-2CCA-F093-4CBC094D4FFA}"/>
              </a:ext>
            </a:extLst>
          </p:cNvPr>
          <p:cNvSpPr>
            <a:spLocks noChangeAspect="1"/>
          </p:cNvSpPr>
          <p:nvPr/>
        </p:nvSpPr>
        <p:spPr>
          <a:xfrm>
            <a:off x="704094" y="934115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2" name="ZoneTexte 14">
            <a:extLst>
              <a:ext uri="{FF2B5EF4-FFF2-40B4-BE49-F238E27FC236}">
                <a16:creationId xmlns:a16="http://schemas.microsoft.com/office/drawing/2014/main" id="{3CD97B10-7F86-2036-4DAB-54199376243C}"/>
              </a:ext>
            </a:extLst>
          </p:cNvPr>
          <p:cNvSpPr txBox="1"/>
          <p:nvPr/>
        </p:nvSpPr>
        <p:spPr>
          <a:xfrm>
            <a:off x="6781044" y="1030251"/>
            <a:ext cx="5244702" cy="1760574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Architects Daughter" pitchFamily="2" charset="0"/>
              </a:defRPr>
            </a:lvl1pPr>
          </a:lstStyle>
          <a:p>
            <a:r>
              <a:rPr lang="fr-FR" dirty="0"/>
              <a:t>Le métier,  </a:t>
            </a:r>
            <a:r>
              <a:rPr lang="fr-FR"/>
              <a:t>Business analyst</a:t>
            </a:r>
            <a:r>
              <a:rPr lang="fr-FR" dirty="0"/>
              <a:t> - Apporter la connaissance des processus métier réels</a:t>
            </a:r>
          </a:p>
          <a:p>
            <a:r>
              <a:rPr lang="fr-FR" dirty="0"/>
              <a:t>Dev senior, architecte, tech lead – Apporter le savoir faire en matière de software design</a:t>
            </a:r>
          </a:p>
          <a:p>
            <a:r>
              <a:rPr lang="fr-FR" dirty="0"/>
              <a:t>Facilitateur - Animer et </a:t>
            </a:r>
            <a:r>
              <a:rPr lang="fr-FR"/>
              <a:t>cadrer l’atelier</a:t>
            </a:r>
            <a:endParaRPr lang="fr-FR" dirty="0"/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E1CD038C-5EE0-DDD1-4B2F-9863B1243AD4}"/>
              </a:ext>
            </a:extLst>
          </p:cNvPr>
          <p:cNvSpPr txBox="1"/>
          <p:nvPr/>
        </p:nvSpPr>
        <p:spPr>
          <a:xfrm>
            <a:off x="6930956" y="839449"/>
            <a:ext cx="1256311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Rôles</a:t>
            </a:r>
          </a:p>
        </p:txBody>
      </p:sp>
      <p:sp>
        <p:nvSpPr>
          <p:cNvPr id="14" name="Ellipse 8">
            <a:extLst>
              <a:ext uri="{FF2B5EF4-FFF2-40B4-BE49-F238E27FC236}">
                <a16:creationId xmlns:a16="http://schemas.microsoft.com/office/drawing/2014/main" id="{F6384DC4-0A69-2E39-2E8D-BD2E74B83E6B}"/>
              </a:ext>
            </a:extLst>
          </p:cNvPr>
          <p:cNvSpPr>
            <a:spLocks noChangeAspect="1"/>
          </p:cNvSpPr>
          <p:nvPr/>
        </p:nvSpPr>
        <p:spPr>
          <a:xfrm>
            <a:off x="7003196" y="934115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9" name="ZoneTexte 15">
            <a:extLst>
              <a:ext uri="{FF2B5EF4-FFF2-40B4-BE49-F238E27FC236}">
                <a16:creationId xmlns:a16="http://schemas.microsoft.com/office/drawing/2014/main" id="{9A4A51B8-51B1-D982-B8AF-E34C403DA291}"/>
              </a:ext>
            </a:extLst>
          </p:cNvPr>
          <p:cNvSpPr txBox="1"/>
          <p:nvPr/>
        </p:nvSpPr>
        <p:spPr>
          <a:xfrm>
            <a:off x="6781044" y="3107627"/>
            <a:ext cx="5244701" cy="34169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Architects Daughter" pitchFamily="2" charset="0"/>
              </a:defRPr>
            </a:lvl1pPr>
          </a:lstStyle>
          <a:p>
            <a:r>
              <a:rPr lang="fr-FR" dirty="0"/>
              <a:t>Présentiel</a:t>
            </a:r>
          </a:p>
          <a:p>
            <a:r>
              <a:rPr lang="fr-FR" dirty="0"/>
              <a:t>Chaque étape est « time-boxé », l’important est d’avancer, les points qui restent ouverts seront traités dans </a:t>
            </a:r>
            <a:r>
              <a:rPr lang="fr-FR"/>
              <a:t>une seconde itération</a:t>
            </a:r>
            <a:endParaRPr lang="fr-FR" dirty="0"/>
          </a:p>
          <a:p>
            <a:endParaRPr lang="fr-FR" dirty="0"/>
          </a:p>
        </p:txBody>
      </p:sp>
      <p:sp>
        <p:nvSpPr>
          <p:cNvPr id="20" name="ZoneTexte 16">
            <a:extLst>
              <a:ext uri="{FF2B5EF4-FFF2-40B4-BE49-F238E27FC236}">
                <a16:creationId xmlns:a16="http://schemas.microsoft.com/office/drawing/2014/main" id="{89C68D26-3153-AFCB-42DE-DFE1F1F5C5A2}"/>
              </a:ext>
            </a:extLst>
          </p:cNvPr>
          <p:cNvSpPr txBox="1"/>
          <p:nvPr/>
        </p:nvSpPr>
        <p:spPr>
          <a:xfrm>
            <a:off x="6924178" y="2916825"/>
            <a:ext cx="1402789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Règles</a:t>
            </a:r>
          </a:p>
        </p:txBody>
      </p:sp>
      <p:sp>
        <p:nvSpPr>
          <p:cNvPr id="21" name="Ellipse 17">
            <a:extLst>
              <a:ext uri="{FF2B5EF4-FFF2-40B4-BE49-F238E27FC236}">
                <a16:creationId xmlns:a16="http://schemas.microsoft.com/office/drawing/2014/main" id="{66E50367-2141-4783-FE10-FBC8046A03E7}"/>
              </a:ext>
            </a:extLst>
          </p:cNvPr>
          <p:cNvSpPr>
            <a:spLocks noChangeAspect="1"/>
          </p:cNvSpPr>
          <p:nvPr/>
        </p:nvSpPr>
        <p:spPr>
          <a:xfrm>
            <a:off x="6959312" y="3011491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5EED43-C0DC-5C98-26F6-B568878DCFA4}"/>
              </a:ext>
            </a:extLst>
          </p:cNvPr>
          <p:cNvSpPr txBox="1"/>
          <p:nvPr/>
        </p:nvSpPr>
        <p:spPr>
          <a:xfrm>
            <a:off x="430506" y="5080336"/>
            <a:ext cx="2879457" cy="118494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6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Big Picture </a:t>
            </a:r>
            <a:r>
              <a:rPr kumimoji="0" lang="fr-FR" sz="14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EventStorming</a:t>
            </a:r>
            <a:endParaRPr kumimoji="0" lang="fr-FR" sz="1400" b="1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Architects Daughter" pitchFamily="2" charset="0"/>
            </a:endParaRPr>
          </a:p>
          <a:p>
            <a:pPr marL="36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Domaine Fonctionnels</a:t>
            </a:r>
          </a:p>
          <a:p>
            <a:pPr marL="36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Message Flow Modeling</a:t>
            </a:r>
          </a:p>
          <a:p>
            <a:pPr marL="3600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4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Bounded</a:t>
            </a: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 </a:t>
            </a:r>
            <a:r>
              <a:rPr kumimoji="0" lang="fr-FR" sz="1400" b="1" i="0" u="none" strike="noStrike" kern="1200" cap="none" spc="0" normalizeH="0" baseline="0" noProof="0" dirty="0" err="1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Context</a:t>
            </a:r>
            <a:r>
              <a:rPr kumimoji="0" lang="fr-FR" sz="1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chitects Daughter" pitchFamily="2" charset="0"/>
              </a:rPr>
              <a:t> Canvas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91D56BC0-2815-C11B-8B43-EF8AF9A3C240}"/>
              </a:ext>
            </a:extLst>
          </p:cNvPr>
          <p:cNvSpPr/>
          <p:nvPr/>
        </p:nvSpPr>
        <p:spPr>
          <a:xfrm>
            <a:off x="455905" y="5131759"/>
            <a:ext cx="360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400" b="1" dirty="0">
                <a:solidFill>
                  <a:schemeClr val="accent6"/>
                </a:solidFill>
                <a:latin typeface="Architects Daughter" pitchFamily="2" charset="0"/>
              </a:rPr>
              <a:t>01</a:t>
            </a:r>
            <a:endParaRPr lang="en-US" sz="14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8AACD07D-7C4A-85E6-E461-DC9D5073F350}"/>
              </a:ext>
            </a:extLst>
          </p:cNvPr>
          <p:cNvSpPr/>
          <p:nvPr/>
        </p:nvSpPr>
        <p:spPr>
          <a:xfrm>
            <a:off x="455905" y="5427387"/>
            <a:ext cx="360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400" b="1" dirty="0">
                <a:solidFill>
                  <a:schemeClr val="accent6"/>
                </a:solidFill>
                <a:latin typeface="Architects Daughter" pitchFamily="2" charset="0"/>
              </a:rPr>
              <a:t>02</a:t>
            </a:r>
            <a:endParaRPr lang="en-US" sz="14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3736B595-8D65-B9CF-83AC-1AB0CF34B735}"/>
              </a:ext>
            </a:extLst>
          </p:cNvPr>
          <p:cNvSpPr/>
          <p:nvPr/>
        </p:nvSpPr>
        <p:spPr>
          <a:xfrm>
            <a:off x="455905" y="5738529"/>
            <a:ext cx="360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400" b="1" dirty="0">
                <a:solidFill>
                  <a:schemeClr val="accent6"/>
                </a:solidFill>
                <a:latin typeface="Architects Daughter" pitchFamily="2" charset="0"/>
              </a:rPr>
              <a:t>03</a:t>
            </a:r>
            <a:endParaRPr lang="en-US" sz="14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06EFD9A-5CD8-FF70-64A4-9AE7DB75CC08}"/>
              </a:ext>
            </a:extLst>
          </p:cNvPr>
          <p:cNvSpPr/>
          <p:nvPr/>
        </p:nvSpPr>
        <p:spPr>
          <a:xfrm>
            <a:off x="455905" y="6015413"/>
            <a:ext cx="360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400" b="1" dirty="0">
                <a:solidFill>
                  <a:schemeClr val="accent6"/>
                </a:solidFill>
                <a:latin typeface="Architects Daughter" pitchFamily="2" charset="0"/>
              </a:rPr>
              <a:t>04</a:t>
            </a:r>
            <a:endParaRPr lang="en-US" sz="14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0B86A8E-223F-BC48-15B5-A0DDA68F2B48}"/>
              </a:ext>
            </a:extLst>
          </p:cNvPr>
          <p:cNvGrpSpPr/>
          <p:nvPr/>
        </p:nvGrpSpPr>
        <p:grpSpPr>
          <a:xfrm>
            <a:off x="416320" y="2767361"/>
            <a:ext cx="2731457" cy="810806"/>
            <a:chOff x="416320" y="2767361"/>
            <a:chExt cx="2731457" cy="81080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B6BD1BF-141F-3288-345A-444240356FC8}"/>
                </a:ext>
              </a:extLst>
            </p:cNvPr>
            <p:cNvSpPr txBox="1"/>
            <p:nvPr/>
          </p:nvSpPr>
          <p:spPr>
            <a:xfrm>
              <a:off x="595270" y="2893976"/>
              <a:ext cx="2552507" cy="684191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anchor="ctr">
              <a:noAutofit/>
            </a:bodyPr>
            <a:lstStyle/>
            <a:p>
              <a:r>
                <a:rPr lang="fr-FR" sz="1100" b="0" i="0" dirty="0">
                  <a:effectLst/>
                  <a:latin typeface="Architects Daughter" pitchFamily="2" charset="0"/>
                </a:rPr>
                <a:t>Raconter l'histoire avec une </a:t>
              </a:r>
              <a:r>
                <a:rPr lang="fr-FR" sz="1100" b="1" i="0" dirty="0" err="1">
                  <a:effectLst/>
                  <a:latin typeface="architects daughter" pitchFamily="2" charset="0"/>
                </a:rPr>
                <a:t>BigPicture</a:t>
              </a:r>
              <a:r>
                <a:rPr lang="fr-FR" sz="1100" b="0" i="0" dirty="0">
                  <a:effectLst/>
                  <a:latin typeface="Architects Daughter" pitchFamily="2" charset="0"/>
                </a:rPr>
                <a:t> qui parcours tout le système</a:t>
              </a:r>
              <a:endParaRPr lang="en-US" sz="1100" dirty="0"/>
            </a:p>
          </p:txBody>
        </p:sp>
        <p:sp>
          <p:nvSpPr>
            <p:cNvPr id="2" name="Oval 1">
              <a:extLst>
                <a:ext uri="{FF2B5EF4-FFF2-40B4-BE49-F238E27FC236}">
                  <a16:creationId xmlns:a16="http://schemas.microsoft.com/office/drawing/2014/main" id="{1B37756B-B041-2FD7-611F-21B71D564FA7}"/>
                </a:ext>
              </a:extLst>
            </p:cNvPr>
            <p:cNvSpPr/>
            <p:nvPr/>
          </p:nvSpPr>
          <p:spPr>
            <a:xfrm>
              <a:off x="416320" y="2767361"/>
              <a:ext cx="396000" cy="216000"/>
            </a:xfrm>
            <a:prstGeom prst="ellipse">
              <a:avLst/>
            </a:prstGeom>
            <a:ln w="25400"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111863 w 695325"/>
                        <a:gd name="connsiteY0" fmla="*/ 0 h 427376"/>
                        <a:gd name="connsiteX1" fmla="*/ 583461 w 695325"/>
                        <a:gd name="connsiteY1" fmla="*/ 0 h 427376"/>
                        <a:gd name="connsiteX2" fmla="*/ 695325 w 695325"/>
                        <a:gd name="connsiteY2" fmla="*/ 213688 h 427376"/>
                        <a:gd name="connsiteX3" fmla="*/ 583461 w 695325"/>
                        <a:gd name="connsiteY3" fmla="*/ 427376 h 427376"/>
                        <a:gd name="connsiteX4" fmla="*/ 111863 w 695325"/>
                        <a:gd name="connsiteY4" fmla="*/ 427376 h 427376"/>
                        <a:gd name="connsiteX5" fmla="*/ 0 w 695325"/>
                        <a:gd name="connsiteY5" fmla="*/ 213688 h 427376"/>
                        <a:gd name="connsiteX6" fmla="*/ 111863 w 695325"/>
                        <a:gd name="connsiteY6" fmla="*/ 0 h 427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95325" h="427376" fill="none" extrusionOk="0">
                          <a:moveTo>
                            <a:pt x="111863" y="0"/>
                          </a:moveTo>
                          <a:cubicBezTo>
                            <a:pt x="278488" y="31712"/>
                            <a:pt x="398907" y="-33259"/>
                            <a:pt x="583461" y="0"/>
                          </a:cubicBezTo>
                          <a:cubicBezTo>
                            <a:pt x="640711" y="-4446"/>
                            <a:pt x="703764" y="105412"/>
                            <a:pt x="695325" y="213688"/>
                          </a:cubicBezTo>
                          <a:cubicBezTo>
                            <a:pt x="696717" y="329979"/>
                            <a:pt x="637900" y="426826"/>
                            <a:pt x="583461" y="427376"/>
                          </a:cubicBezTo>
                          <a:cubicBezTo>
                            <a:pt x="405811" y="409337"/>
                            <a:pt x="262960" y="467976"/>
                            <a:pt x="111863" y="427376"/>
                          </a:cubicBezTo>
                          <a:cubicBezTo>
                            <a:pt x="32002" y="417705"/>
                            <a:pt x="9719" y="326241"/>
                            <a:pt x="0" y="213688"/>
                          </a:cubicBezTo>
                          <a:cubicBezTo>
                            <a:pt x="11581" y="97143"/>
                            <a:pt x="51037" y="11478"/>
                            <a:pt x="111863" y="0"/>
                          </a:cubicBezTo>
                          <a:close/>
                        </a:path>
                        <a:path w="695325" h="427376" stroke="0" extrusionOk="0">
                          <a:moveTo>
                            <a:pt x="111863" y="0"/>
                          </a:moveTo>
                          <a:cubicBezTo>
                            <a:pt x="342218" y="-42392"/>
                            <a:pt x="386068" y="-33691"/>
                            <a:pt x="583461" y="0"/>
                          </a:cubicBezTo>
                          <a:cubicBezTo>
                            <a:pt x="626452" y="1976"/>
                            <a:pt x="691565" y="109738"/>
                            <a:pt x="695325" y="213688"/>
                          </a:cubicBezTo>
                          <a:cubicBezTo>
                            <a:pt x="691717" y="342168"/>
                            <a:pt x="650269" y="430795"/>
                            <a:pt x="583461" y="427376"/>
                          </a:cubicBezTo>
                          <a:cubicBezTo>
                            <a:pt x="396387" y="421467"/>
                            <a:pt x="315388" y="412397"/>
                            <a:pt x="111863" y="427376"/>
                          </a:cubicBezTo>
                          <a:cubicBezTo>
                            <a:pt x="40298" y="423435"/>
                            <a:pt x="17075" y="335612"/>
                            <a:pt x="0" y="213688"/>
                          </a:cubicBezTo>
                          <a:cubicBezTo>
                            <a:pt x="2459" y="92711"/>
                            <a:pt x="57516" y="696"/>
                            <a:pt x="11186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fr-FR" sz="1600" b="1" dirty="0">
                  <a:solidFill>
                    <a:schemeClr val="accent6"/>
                  </a:solidFill>
                  <a:latin typeface="Architects Daughter" pitchFamily="2" charset="0"/>
                </a:rPr>
                <a:t>01</a:t>
              </a:r>
              <a:endParaRPr lang="en-US" sz="1600" b="1" dirty="0">
                <a:solidFill>
                  <a:schemeClr val="accent6"/>
                </a:solidFill>
                <a:latin typeface="Architects Daughter" pitchFamily="2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5A00315-780F-15C8-C4E9-3A713B2602B4}"/>
              </a:ext>
            </a:extLst>
          </p:cNvPr>
          <p:cNvGrpSpPr/>
          <p:nvPr/>
        </p:nvGrpSpPr>
        <p:grpSpPr>
          <a:xfrm>
            <a:off x="416320" y="3803651"/>
            <a:ext cx="2731456" cy="681879"/>
            <a:chOff x="416320" y="3778251"/>
            <a:chExt cx="2731456" cy="681879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AE57875-F058-6271-225E-9AFA660633F0}"/>
                </a:ext>
              </a:extLst>
            </p:cNvPr>
            <p:cNvSpPr txBox="1"/>
            <p:nvPr/>
          </p:nvSpPr>
          <p:spPr>
            <a:xfrm>
              <a:off x="595269" y="3912026"/>
              <a:ext cx="2552507" cy="548104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anchor="ctr">
              <a:noAutofit/>
            </a:bodyPr>
            <a:lstStyle/>
            <a:p>
              <a:r>
                <a:rPr lang="fr-FR" sz="1100" b="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Identifier les grands </a:t>
              </a:r>
              <a:r>
                <a:rPr lang="fr-FR" sz="1100" b="1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domaines fonctionnels</a:t>
              </a:r>
              <a:endParaRPr lang="en-US" sz="1100" dirty="0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BF732FE-6604-FDEF-71EE-73B5FAE2CED4}"/>
                </a:ext>
              </a:extLst>
            </p:cNvPr>
            <p:cNvSpPr/>
            <p:nvPr/>
          </p:nvSpPr>
          <p:spPr>
            <a:xfrm>
              <a:off x="416320" y="3778251"/>
              <a:ext cx="396000" cy="216000"/>
            </a:xfrm>
            <a:prstGeom prst="ellipse">
              <a:avLst/>
            </a:prstGeom>
            <a:ln w="25400"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111863 w 695325"/>
                        <a:gd name="connsiteY0" fmla="*/ 0 h 427376"/>
                        <a:gd name="connsiteX1" fmla="*/ 583461 w 695325"/>
                        <a:gd name="connsiteY1" fmla="*/ 0 h 427376"/>
                        <a:gd name="connsiteX2" fmla="*/ 695325 w 695325"/>
                        <a:gd name="connsiteY2" fmla="*/ 213688 h 427376"/>
                        <a:gd name="connsiteX3" fmla="*/ 583461 w 695325"/>
                        <a:gd name="connsiteY3" fmla="*/ 427376 h 427376"/>
                        <a:gd name="connsiteX4" fmla="*/ 111863 w 695325"/>
                        <a:gd name="connsiteY4" fmla="*/ 427376 h 427376"/>
                        <a:gd name="connsiteX5" fmla="*/ 0 w 695325"/>
                        <a:gd name="connsiteY5" fmla="*/ 213688 h 427376"/>
                        <a:gd name="connsiteX6" fmla="*/ 111863 w 695325"/>
                        <a:gd name="connsiteY6" fmla="*/ 0 h 427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95325" h="427376" fill="none" extrusionOk="0">
                          <a:moveTo>
                            <a:pt x="111863" y="0"/>
                          </a:moveTo>
                          <a:cubicBezTo>
                            <a:pt x="278488" y="31712"/>
                            <a:pt x="398907" y="-33259"/>
                            <a:pt x="583461" y="0"/>
                          </a:cubicBezTo>
                          <a:cubicBezTo>
                            <a:pt x="640711" y="-4446"/>
                            <a:pt x="703764" y="105412"/>
                            <a:pt x="695325" y="213688"/>
                          </a:cubicBezTo>
                          <a:cubicBezTo>
                            <a:pt x="696717" y="329979"/>
                            <a:pt x="637900" y="426826"/>
                            <a:pt x="583461" y="427376"/>
                          </a:cubicBezTo>
                          <a:cubicBezTo>
                            <a:pt x="405811" y="409337"/>
                            <a:pt x="262960" y="467976"/>
                            <a:pt x="111863" y="427376"/>
                          </a:cubicBezTo>
                          <a:cubicBezTo>
                            <a:pt x="32002" y="417705"/>
                            <a:pt x="9719" y="326241"/>
                            <a:pt x="0" y="213688"/>
                          </a:cubicBezTo>
                          <a:cubicBezTo>
                            <a:pt x="11581" y="97143"/>
                            <a:pt x="51037" y="11478"/>
                            <a:pt x="111863" y="0"/>
                          </a:cubicBezTo>
                          <a:close/>
                        </a:path>
                        <a:path w="695325" h="427376" stroke="0" extrusionOk="0">
                          <a:moveTo>
                            <a:pt x="111863" y="0"/>
                          </a:moveTo>
                          <a:cubicBezTo>
                            <a:pt x="342218" y="-42392"/>
                            <a:pt x="386068" y="-33691"/>
                            <a:pt x="583461" y="0"/>
                          </a:cubicBezTo>
                          <a:cubicBezTo>
                            <a:pt x="626452" y="1976"/>
                            <a:pt x="691565" y="109738"/>
                            <a:pt x="695325" y="213688"/>
                          </a:cubicBezTo>
                          <a:cubicBezTo>
                            <a:pt x="691717" y="342168"/>
                            <a:pt x="650269" y="430795"/>
                            <a:pt x="583461" y="427376"/>
                          </a:cubicBezTo>
                          <a:cubicBezTo>
                            <a:pt x="396387" y="421467"/>
                            <a:pt x="315388" y="412397"/>
                            <a:pt x="111863" y="427376"/>
                          </a:cubicBezTo>
                          <a:cubicBezTo>
                            <a:pt x="40298" y="423435"/>
                            <a:pt x="17075" y="335612"/>
                            <a:pt x="0" y="213688"/>
                          </a:cubicBezTo>
                          <a:cubicBezTo>
                            <a:pt x="2459" y="92711"/>
                            <a:pt x="57516" y="696"/>
                            <a:pt x="11186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fr-FR" sz="1600" b="1" dirty="0">
                  <a:solidFill>
                    <a:schemeClr val="accent6"/>
                  </a:solidFill>
                  <a:latin typeface="Architects Daughter" pitchFamily="2" charset="0"/>
                </a:rPr>
                <a:t>02</a:t>
              </a:r>
              <a:endParaRPr lang="en-US" sz="1600" b="1" dirty="0">
                <a:solidFill>
                  <a:schemeClr val="accent6"/>
                </a:solidFill>
                <a:latin typeface="Architects Daughter" pitchFamily="2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6AE03B3-971E-DD14-CB16-ABCDA5A44A5F}"/>
              </a:ext>
            </a:extLst>
          </p:cNvPr>
          <p:cNvGrpSpPr/>
          <p:nvPr/>
        </p:nvGrpSpPr>
        <p:grpSpPr>
          <a:xfrm>
            <a:off x="3487433" y="2790825"/>
            <a:ext cx="2750508" cy="1298575"/>
            <a:chOff x="3487433" y="2790825"/>
            <a:chExt cx="2750508" cy="1298575"/>
          </a:xfrm>
        </p:grpSpPr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8E195E4-1C46-C73F-5366-B8915DF70A19}"/>
                </a:ext>
              </a:extLst>
            </p:cNvPr>
            <p:cNvSpPr txBox="1"/>
            <p:nvPr/>
          </p:nvSpPr>
          <p:spPr>
            <a:xfrm>
              <a:off x="3706456" y="2916825"/>
              <a:ext cx="2531485" cy="1172575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anchor="ctr">
              <a:noAutofit/>
            </a:bodyPr>
            <a:lstStyle/>
            <a:p>
              <a:r>
                <a:rPr lang="fr-FR" sz="1100" b="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Proposer des modélisations de différents scénarios (uses cases) inspirés de la </a:t>
              </a:r>
              <a:r>
                <a:rPr lang="fr-FR" sz="1100" b="0" i="0" dirty="0" err="1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BigPicture</a:t>
              </a:r>
              <a:r>
                <a:rPr lang="fr-FR" sz="1100" b="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 et connaissance métier des participants en </a:t>
              </a:r>
              <a:r>
                <a:rPr lang="fr-FR" sz="1100" b="1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plusieurs </a:t>
              </a:r>
              <a:r>
                <a:rPr lang="fr-FR" sz="1100" b="1" i="0" dirty="0" err="1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MessageFlows</a:t>
              </a:r>
              <a:endParaRPr lang="en-US" sz="11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46BAA3D8-D740-F065-150E-061347287319}"/>
                </a:ext>
              </a:extLst>
            </p:cNvPr>
            <p:cNvSpPr/>
            <p:nvPr/>
          </p:nvSpPr>
          <p:spPr>
            <a:xfrm>
              <a:off x="3487433" y="2790825"/>
              <a:ext cx="396000" cy="216000"/>
            </a:xfrm>
            <a:prstGeom prst="ellipse">
              <a:avLst/>
            </a:prstGeom>
            <a:ln w="25400"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111863 w 695325"/>
                        <a:gd name="connsiteY0" fmla="*/ 0 h 427376"/>
                        <a:gd name="connsiteX1" fmla="*/ 583461 w 695325"/>
                        <a:gd name="connsiteY1" fmla="*/ 0 h 427376"/>
                        <a:gd name="connsiteX2" fmla="*/ 695325 w 695325"/>
                        <a:gd name="connsiteY2" fmla="*/ 213688 h 427376"/>
                        <a:gd name="connsiteX3" fmla="*/ 583461 w 695325"/>
                        <a:gd name="connsiteY3" fmla="*/ 427376 h 427376"/>
                        <a:gd name="connsiteX4" fmla="*/ 111863 w 695325"/>
                        <a:gd name="connsiteY4" fmla="*/ 427376 h 427376"/>
                        <a:gd name="connsiteX5" fmla="*/ 0 w 695325"/>
                        <a:gd name="connsiteY5" fmla="*/ 213688 h 427376"/>
                        <a:gd name="connsiteX6" fmla="*/ 111863 w 695325"/>
                        <a:gd name="connsiteY6" fmla="*/ 0 h 427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95325" h="427376" fill="none" extrusionOk="0">
                          <a:moveTo>
                            <a:pt x="111863" y="0"/>
                          </a:moveTo>
                          <a:cubicBezTo>
                            <a:pt x="278488" y="31712"/>
                            <a:pt x="398907" y="-33259"/>
                            <a:pt x="583461" y="0"/>
                          </a:cubicBezTo>
                          <a:cubicBezTo>
                            <a:pt x="640711" y="-4446"/>
                            <a:pt x="703764" y="105412"/>
                            <a:pt x="695325" y="213688"/>
                          </a:cubicBezTo>
                          <a:cubicBezTo>
                            <a:pt x="696717" y="329979"/>
                            <a:pt x="637900" y="426826"/>
                            <a:pt x="583461" y="427376"/>
                          </a:cubicBezTo>
                          <a:cubicBezTo>
                            <a:pt x="405811" y="409337"/>
                            <a:pt x="262960" y="467976"/>
                            <a:pt x="111863" y="427376"/>
                          </a:cubicBezTo>
                          <a:cubicBezTo>
                            <a:pt x="32002" y="417705"/>
                            <a:pt x="9719" y="326241"/>
                            <a:pt x="0" y="213688"/>
                          </a:cubicBezTo>
                          <a:cubicBezTo>
                            <a:pt x="11581" y="97143"/>
                            <a:pt x="51037" y="11478"/>
                            <a:pt x="111863" y="0"/>
                          </a:cubicBezTo>
                          <a:close/>
                        </a:path>
                        <a:path w="695325" h="427376" stroke="0" extrusionOk="0">
                          <a:moveTo>
                            <a:pt x="111863" y="0"/>
                          </a:moveTo>
                          <a:cubicBezTo>
                            <a:pt x="342218" y="-42392"/>
                            <a:pt x="386068" y="-33691"/>
                            <a:pt x="583461" y="0"/>
                          </a:cubicBezTo>
                          <a:cubicBezTo>
                            <a:pt x="626452" y="1976"/>
                            <a:pt x="691565" y="109738"/>
                            <a:pt x="695325" y="213688"/>
                          </a:cubicBezTo>
                          <a:cubicBezTo>
                            <a:pt x="691717" y="342168"/>
                            <a:pt x="650269" y="430795"/>
                            <a:pt x="583461" y="427376"/>
                          </a:cubicBezTo>
                          <a:cubicBezTo>
                            <a:pt x="396387" y="421467"/>
                            <a:pt x="315388" y="412397"/>
                            <a:pt x="111863" y="427376"/>
                          </a:cubicBezTo>
                          <a:cubicBezTo>
                            <a:pt x="40298" y="423435"/>
                            <a:pt x="17075" y="335612"/>
                            <a:pt x="0" y="213688"/>
                          </a:cubicBezTo>
                          <a:cubicBezTo>
                            <a:pt x="2459" y="92711"/>
                            <a:pt x="57516" y="696"/>
                            <a:pt x="11186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fr-FR" sz="1600" b="1" dirty="0">
                  <a:solidFill>
                    <a:schemeClr val="accent6"/>
                  </a:solidFill>
                  <a:latin typeface="Architects Daughter" pitchFamily="2" charset="0"/>
                </a:rPr>
                <a:t>03</a:t>
              </a:r>
              <a:endParaRPr lang="en-US" sz="1600" b="1" dirty="0">
                <a:solidFill>
                  <a:schemeClr val="accent6"/>
                </a:solidFill>
                <a:latin typeface="Architects Daughter" pitchFamily="2" charset="0"/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1C9216-356B-7392-ED72-1FA42E82D5DA}"/>
              </a:ext>
            </a:extLst>
          </p:cNvPr>
          <p:cNvGrpSpPr/>
          <p:nvPr/>
        </p:nvGrpSpPr>
        <p:grpSpPr>
          <a:xfrm>
            <a:off x="3530011" y="5315226"/>
            <a:ext cx="2708230" cy="983915"/>
            <a:chOff x="3519851" y="5315226"/>
            <a:chExt cx="2708230" cy="983915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536E5AB-BDB9-88A1-A1EC-57D9D1FF7585}"/>
                </a:ext>
              </a:extLst>
            </p:cNvPr>
            <p:cNvSpPr txBox="1"/>
            <p:nvPr/>
          </p:nvSpPr>
          <p:spPr>
            <a:xfrm>
              <a:off x="3652863" y="5468224"/>
              <a:ext cx="2575218" cy="830917"/>
            </a:xfrm>
            <a:prstGeom prst="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txBody>
            <a:bodyPr wrap="square" anchor="ctr">
              <a:noAutofit/>
            </a:bodyPr>
            <a:lstStyle/>
            <a:p>
              <a:r>
                <a:rPr lang="fr-FR" sz="110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Consolider les infos dispersées dans les différents </a:t>
              </a:r>
              <a:r>
                <a:rPr lang="fr-FR" sz="1100" i="0" dirty="0" err="1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MessagesFlow</a:t>
              </a:r>
              <a:r>
                <a:rPr lang="fr-FR" sz="110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 dans </a:t>
              </a:r>
              <a:r>
                <a:rPr lang="fr-FR" sz="1100" b="1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plusieurs </a:t>
              </a:r>
              <a:r>
                <a:rPr lang="fr-FR" sz="1100" b="1" i="0" dirty="0" err="1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BoundedContext</a:t>
              </a:r>
              <a:r>
                <a:rPr lang="fr-FR" sz="1100" b="1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 Canvas</a:t>
              </a:r>
              <a:r>
                <a:rPr lang="fr-FR" sz="1100" i="0" dirty="0">
                  <a:solidFill>
                    <a:srgbClr val="000000"/>
                  </a:solidFill>
                  <a:effectLst/>
                  <a:latin typeface="Architects Daughter" pitchFamily="2" charset="0"/>
                </a:rPr>
                <a:t> </a:t>
              </a:r>
              <a:endParaRPr lang="en-US" sz="11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291E9DF-5ADC-B18C-F396-B0911A13996E}"/>
                </a:ext>
              </a:extLst>
            </p:cNvPr>
            <p:cNvSpPr/>
            <p:nvPr/>
          </p:nvSpPr>
          <p:spPr>
            <a:xfrm>
              <a:off x="3519851" y="5315226"/>
              <a:ext cx="396000" cy="216000"/>
            </a:xfrm>
            <a:prstGeom prst="ellipse">
              <a:avLst/>
            </a:prstGeom>
            <a:ln w="25400">
              <a:extLst>
                <a:ext uri="{C807C97D-BFC1-408E-A445-0C87EB9F89A2}">
                  <ask:lineSketchStyleProps xmlns:ask="http://schemas.microsoft.com/office/drawing/2018/sketchyshapes" sd="2214188587">
                    <a:custGeom>
                      <a:avLst/>
                      <a:gdLst>
                        <a:gd name="connsiteX0" fmla="*/ 111863 w 695325"/>
                        <a:gd name="connsiteY0" fmla="*/ 0 h 427376"/>
                        <a:gd name="connsiteX1" fmla="*/ 583461 w 695325"/>
                        <a:gd name="connsiteY1" fmla="*/ 0 h 427376"/>
                        <a:gd name="connsiteX2" fmla="*/ 695325 w 695325"/>
                        <a:gd name="connsiteY2" fmla="*/ 213688 h 427376"/>
                        <a:gd name="connsiteX3" fmla="*/ 583461 w 695325"/>
                        <a:gd name="connsiteY3" fmla="*/ 427376 h 427376"/>
                        <a:gd name="connsiteX4" fmla="*/ 111863 w 695325"/>
                        <a:gd name="connsiteY4" fmla="*/ 427376 h 427376"/>
                        <a:gd name="connsiteX5" fmla="*/ 0 w 695325"/>
                        <a:gd name="connsiteY5" fmla="*/ 213688 h 427376"/>
                        <a:gd name="connsiteX6" fmla="*/ 111863 w 695325"/>
                        <a:gd name="connsiteY6" fmla="*/ 0 h 4273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695325" h="427376" fill="none" extrusionOk="0">
                          <a:moveTo>
                            <a:pt x="111863" y="0"/>
                          </a:moveTo>
                          <a:cubicBezTo>
                            <a:pt x="278488" y="31712"/>
                            <a:pt x="398907" y="-33259"/>
                            <a:pt x="583461" y="0"/>
                          </a:cubicBezTo>
                          <a:cubicBezTo>
                            <a:pt x="640711" y="-4446"/>
                            <a:pt x="703764" y="105412"/>
                            <a:pt x="695325" y="213688"/>
                          </a:cubicBezTo>
                          <a:cubicBezTo>
                            <a:pt x="696717" y="329979"/>
                            <a:pt x="637900" y="426826"/>
                            <a:pt x="583461" y="427376"/>
                          </a:cubicBezTo>
                          <a:cubicBezTo>
                            <a:pt x="405811" y="409337"/>
                            <a:pt x="262960" y="467976"/>
                            <a:pt x="111863" y="427376"/>
                          </a:cubicBezTo>
                          <a:cubicBezTo>
                            <a:pt x="32002" y="417705"/>
                            <a:pt x="9719" y="326241"/>
                            <a:pt x="0" y="213688"/>
                          </a:cubicBezTo>
                          <a:cubicBezTo>
                            <a:pt x="11581" y="97143"/>
                            <a:pt x="51037" y="11478"/>
                            <a:pt x="111863" y="0"/>
                          </a:cubicBezTo>
                          <a:close/>
                        </a:path>
                        <a:path w="695325" h="427376" stroke="0" extrusionOk="0">
                          <a:moveTo>
                            <a:pt x="111863" y="0"/>
                          </a:moveTo>
                          <a:cubicBezTo>
                            <a:pt x="342218" y="-42392"/>
                            <a:pt x="386068" y="-33691"/>
                            <a:pt x="583461" y="0"/>
                          </a:cubicBezTo>
                          <a:cubicBezTo>
                            <a:pt x="626452" y="1976"/>
                            <a:pt x="691565" y="109738"/>
                            <a:pt x="695325" y="213688"/>
                          </a:cubicBezTo>
                          <a:cubicBezTo>
                            <a:pt x="691717" y="342168"/>
                            <a:pt x="650269" y="430795"/>
                            <a:pt x="583461" y="427376"/>
                          </a:cubicBezTo>
                          <a:cubicBezTo>
                            <a:pt x="396387" y="421467"/>
                            <a:pt x="315388" y="412397"/>
                            <a:pt x="111863" y="427376"/>
                          </a:cubicBezTo>
                          <a:cubicBezTo>
                            <a:pt x="40298" y="423435"/>
                            <a:pt x="17075" y="335612"/>
                            <a:pt x="0" y="213688"/>
                          </a:cubicBezTo>
                          <a:cubicBezTo>
                            <a:pt x="2459" y="92711"/>
                            <a:pt x="57516" y="696"/>
                            <a:pt x="111863" y="0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fr-FR" sz="1600" b="1" dirty="0">
                  <a:solidFill>
                    <a:schemeClr val="accent6"/>
                  </a:solidFill>
                  <a:latin typeface="Architects Daughter" pitchFamily="2" charset="0"/>
                </a:rPr>
                <a:t>04</a:t>
              </a:r>
              <a:endParaRPr lang="en-US" sz="1600" b="1" dirty="0">
                <a:solidFill>
                  <a:schemeClr val="accent6"/>
                </a:solidFill>
                <a:latin typeface="Architects Daughter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1859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5D0205-7096-831D-34DE-C0D8E28DD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>
            <a:normAutofit/>
          </a:bodyPr>
          <a:lstStyle/>
          <a:p>
            <a:r>
              <a:rPr lang="fr-FR" dirty="0"/>
              <a:t>    - </a:t>
            </a:r>
            <a:r>
              <a:rPr lang="fr-FR" noProof="0" dirty="0"/>
              <a:t>Big Picture </a:t>
            </a:r>
            <a:r>
              <a:rPr lang="fr-FR" noProof="0" dirty="0" err="1"/>
              <a:t>EventStorming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CD8F26-0B68-312F-47E7-4E454711B34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8331" y="1177925"/>
            <a:ext cx="5989813" cy="5292725"/>
          </a:xfrm>
        </p:spPr>
        <p:txBody>
          <a:bodyPr/>
          <a:lstStyle/>
          <a:p>
            <a:r>
              <a:rPr lang="fr-BE" noProof="0" dirty="0"/>
              <a:t>Introduction (10’) </a:t>
            </a:r>
          </a:p>
          <a:p>
            <a:r>
              <a:rPr lang="fr-BE" noProof="0" dirty="0"/>
              <a:t>Création / présentation de la Big Picture (60’)</a:t>
            </a:r>
          </a:p>
          <a:p>
            <a:pPr lvl="1"/>
            <a:r>
              <a:rPr lang="fr-BE" dirty="0"/>
              <a:t>Présentation du processus métier global </a:t>
            </a:r>
          </a:p>
          <a:p>
            <a:pPr lvl="1"/>
            <a:r>
              <a:rPr lang="fr-BE" dirty="0"/>
              <a:t>Identification des </a:t>
            </a:r>
            <a:r>
              <a:rPr lang="fr-BE" dirty="0">
                <a:solidFill>
                  <a:schemeClr val="accent2"/>
                </a:solidFill>
              </a:rPr>
              <a:t>événements</a:t>
            </a:r>
            <a:r>
              <a:rPr lang="fr-BE" dirty="0"/>
              <a:t> clés du processus métier sur la timeline</a:t>
            </a:r>
          </a:p>
          <a:p>
            <a:pPr lvl="1"/>
            <a:r>
              <a:rPr lang="fr-BE" dirty="0"/>
              <a:t>Enrichissement (</a:t>
            </a:r>
            <a:r>
              <a:rPr lang="fr-BE" dirty="0">
                <a:solidFill>
                  <a:schemeClr val="accent1"/>
                </a:solidFill>
              </a:rPr>
              <a:t>commandes</a:t>
            </a:r>
            <a:r>
              <a:rPr lang="fr-BE" dirty="0"/>
              <a:t>, </a:t>
            </a:r>
            <a:r>
              <a:rPr lang="fr-BE" b="1" dirty="0">
                <a:solidFill>
                  <a:schemeClr val="accent4"/>
                </a:solidFill>
              </a:rPr>
              <a:t>acteurs</a:t>
            </a:r>
            <a:r>
              <a:rPr lang="fr-BE" dirty="0"/>
              <a:t>, </a:t>
            </a:r>
            <a:r>
              <a:rPr lang="fr-BE" dirty="0">
                <a:solidFill>
                  <a:srgbClr val="7030A0"/>
                </a:solidFill>
              </a:rPr>
              <a:t>règles</a:t>
            </a:r>
            <a:r>
              <a:rPr lang="fr-BE" dirty="0"/>
              <a:t>, </a:t>
            </a:r>
            <a:r>
              <a:rPr lang="fr-BE" dirty="0">
                <a:solidFill>
                  <a:srgbClr val="FF00FF"/>
                </a:solidFill>
              </a:rPr>
              <a:t>systèmes externes</a:t>
            </a:r>
            <a:r>
              <a:rPr lang="fr-BE" dirty="0"/>
              <a:t>)</a:t>
            </a:r>
            <a:endParaRPr lang="fr-BE" noProof="0" dirty="0"/>
          </a:p>
          <a:p>
            <a:r>
              <a:rPr lang="fr-BE" noProof="0" dirty="0"/>
              <a:t>Enrichissement de la Big Picture par l’équipe (20’)</a:t>
            </a:r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4A2F5691-7754-E6E3-50F0-D8C438BAFD3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19603" y="1177925"/>
            <a:ext cx="5295099" cy="1953923"/>
          </a:xfrm>
        </p:spPr>
        <p:txBody>
          <a:bodyPr/>
          <a:lstStyle/>
          <a:p>
            <a:r>
              <a:rPr lang="fr-FR" noProof="0" dirty="0"/>
              <a:t>Comprendre collectivement le fonctionnement global du domaine métier couvert par l’application monolithique, en modélisant les événements métier majeurs, les commandes et les acteurs</a:t>
            </a:r>
          </a:p>
          <a:p>
            <a:r>
              <a:rPr lang="fr-FR" noProof="0" dirty="0"/>
              <a:t>L’atelier vise à partager une vision commune et à préparer les fondations pour l’identification des domaines fonctionnels</a:t>
            </a:r>
          </a:p>
        </p:txBody>
      </p:sp>
      <p:sp>
        <p:nvSpPr>
          <p:cNvPr id="15" name="Espace réservé du contenu 14">
            <a:extLst>
              <a:ext uri="{FF2B5EF4-FFF2-40B4-BE49-F238E27FC236}">
                <a16:creationId xmlns:a16="http://schemas.microsoft.com/office/drawing/2014/main" id="{DE8D161A-F3C8-FFD2-F388-4FE0ACE6423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517079" y="3713769"/>
            <a:ext cx="5270176" cy="2756881"/>
          </a:xfrm>
        </p:spPr>
        <p:txBody>
          <a:bodyPr/>
          <a:lstStyle/>
          <a:p>
            <a:r>
              <a:rPr lang="fr-FR" noProof="0" dirty="0"/>
              <a:t>Big Picture avec les </a:t>
            </a:r>
            <a:r>
              <a:rPr lang="fr-FR" noProof="0" dirty="0" err="1"/>
              <a:t>events</a:t>
            </a:r>
            <a:r>
              <a:rPr lang="fr-FR" noProof="0" dirty="0"/>
              <a:t>, </a:t>
            </a:r>
            <a:r>
              <a:rPr lang="fr-FR" noProof="0" dirty="0" err="1"/>
              <a:t>commands</a:t>
            </a:r>
            <a:r>
              <a:rPr lang="fr-FR" noProof="0" dirty="0"/>
              <a:t> et </a:t>
            </a:r>
            <a:r>
              <a:rPr lang="fr-FR" noProof="0" dirty="0" err="1"/>
              <a:t>actors</a:t>
            </a:r>
            <a:r>
              <a:rPr lang="fr-FR" noProof="0" dirty="0"/>
              <a:t> et optionnellement les </a:t>
            </a:r>
            <a:r>
              <a:rPr lang="fr-FR" noProof="0" dirty="0" err="1"/>
              <a:t>policies</a:t>
            </a:r>
            <a:r>
              <a:rPr lang="fr-FR" noProof="0" dirty="0"/>
              <a:t> et </a:t>
            </a:r>
            <a:r>
              <a:rPr lang="fr-FR" noProof="0" dirty="0" err="1"/>
              <a:t>external</a:t>
            </a:r>
            <a:r>
              <a:rPr lang="fr-FR" noProof="0" dirty="0"/>
              <a:t> </a:t>
            </a:r>
            <a:r>
              <a:rPr lang="fr-FR" noProof="0" dirty="0" err="1"/>
              <a:t>systems</a:t>
            </a:r>
            <a:endParaRPr lang="fr-FR" noProof="0" dirty="0"/>
          </a:p>
          <a:p>
            <a:endParaRPr lang="fr-FR" noProof="0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739D73B-23B9-D4F1-2C00-5E397FBD39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fr-FR" noProof="0"/>
              <a:t>90’</a:t>
            </a:r>
            <a:endParaRPr lang="fr-FR" noProof="0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7EB873C-F6B3-33DC-D208-E1991003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591" t="14526" r="2052" b="6863"/>
          <a:stretch/>
        </p:blipFill>
        <p:spPr>
          <a:xfrm>
            <a:off x="6559551" y="4730751"/>
            <a:ext cx="5213350" cy="1600200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19BEB134-DA92-9DB9-12BB-2267946700B5}"/>
              </a:ext>
            </a:extLst>
          </p:cNvPr>
          <p:cNvGrpSpPr/>
          <p:nvPr/>
        </p:nvGrpSpPr>
        <p:grpSpPr>
          <a:xfrm>
            <a:off x="514349" y="3621134"/>
            <a:ext cx="5123621" cy="2605071"/>
            <a:chOff x="457201" y="3556163"/>
            <a:chExt cx="5123621" cy="260507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A83AC3A0-6D3D-56E6-99EF-BC8E88132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0747" t="7054" r="8858" b="58611"/>
            <a:stretch/>
          </p:blipFill>
          <p:spPr>
            <a:xfrm>
              <a:off x="457201" y="3556163"/>
              <a:ext cx="5120446" cy="212391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769289E-ACC9-8A1B-58B7-95084B2EB2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0747" t="47498" r="8858" b="43904"/>
            <a:stretch/>
          </p:blipFill>
          <p:spPr>
            <a:xfrm>
              <a:off x="460376" y="5629392"/>
              <a:ext cx="5120446" cy="531842"/>
            </a:xfrm>
            <a:prstGeom prst="rect">
              <a:avLst/>
            </a:prstGeom>
          </p:spPr>
        </p:pic>
      </p:grpSp>
      <p:sp>
        <p:nvSpPr>
          <p:cNvPr id="8" name="Oval 7">
            <a:extLst>
              <a:ext uri="{FF2B5EF4-FFF2-40B4-BE49-F238E27FC236}">
                <a16:creationId xmlns:a16="http://schemas.microsoft.com/office/drawing/2014/main" id="{61B74246-4798-BD20-FDD7-10A662864CBD}"/>
              </a:ext>
            </a:extLst>
          </p:cNvPr>
          <p:cNvSpPr/>
          <p:nvPr/>
        </p:nvSpPr>
        <p:spPr>
          <a:xfrm>
            <a:off x="243854" y="204535"/>
            <a:ext cx="767066" cy="365630"/>
          </a:xfrm>
          <a:prstGeom prst="ellipse">
            <a:avLst/>
          </a:prstGeom>
          <a:ln w="2540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3200" b="1" dirty="0">
                <a:solidFill>
                  <a:schemeClr val="accent6"/>
                </a:solidFill>
                <a:latin typeface="Architects Daughter" pitchFamily="2" charset="0"/>
              </a:rPr>
              <a:t>01</a:t>
            </a:r>
            <a:endParaRPr lang="en-US" sz="3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72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4246E8-9E73-6B6C-6EB7-33DF157D2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>
            <a:normAutofit/>
          </a:bodyPr>
          <a:lstStyle/>
          <a:p>
            <a:r>
              <a:rPr lang="fr-FR" noProof="0" dirty="0"/>
              <a:t>02 - Domaines Fonctionnels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17B7FA68-610C-DA28-361F-69E4DC2963B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8331" y="1177925"/>
            <a:ext cx="5989813" cy="5292725"/>
          </a:xfrm>
        </p:spPr>
        <p:txBody>
          <a:bodyPr/>
          <a:lstStyle/>
          <a:p>
            <a:r>
              <a:rPr lang="fr-FR" dirty="0"/>
              <a:t>Observation collective des clusters d'événements (30’)</a:t>
            </a:r>
          </a:p>
          <a:p>
            <a:pPr lvl="1"/>
            <a:r>
              <a:rPr lang="fr-FR" dirty="0"/>
              <a:t>Analyser ensemble les événements identifiés lors de l’</a:t>
            </a:r>
            <a:r>
              <a:rPr lang="fr-FR" dirty="0" err="1"/>
              <a:t>EventStorming</a:t>
            </a:r>
            <a:r>
              <a:rPr lang="fr-FR" dirty="0"/>
              <a:t> et repérer des regroupements naturels d'événements</a:t>
            </a:r>
          </a:p>
          <a:p>
            <a:pPr lvl="1"/>
            <a:r>
              <a:rPr lang="fr-FR" dirty="0"/>
              <a:t>Discussion sur les dépendances, les interactions et les points de cohésion entre les événements</a:t>
            </a:r>
          </a:p>
          <a:p>
            <a:r>
              <a:rPr lang="fr-FR" dirty="0"/>
              <a:t>Regroupement en domaines fonctionnels (15’)</a:t>
            </a:r>
          </a:p>
          <a:p>
            <a:pPr lvl="1"/>
            <a:r>
              <a:rPr lang="fr-FR" dirty="0"/>
              <a:t>Organiser les événements en clusters fonctionnels</a:t>
            </a:r>
          </a:p>
          <a:p>
            <a:pPr lvl="1"/>
            <a:r>
              <a:rPr lang="fr-FR" dirty="0"/>
              <a:t>Définir des domaines fonctionnels qui serviront de base pour la création des microservices</a:t>
            </a:r>
            <a:endParaRPr lang="en-US" dirty="0"/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4A9521A-90FC-DDCB-51C3-75F74676FFF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19603" y="1177925"/>
            <a:ext cx="5295099" cy="1953923"/>
          </a:xfrm>
        </p:spPr>
        <p:txBody>
          <a:bodyPr/>
          <a:lstStyle/>
          <a:p>
            <a:r>
              <a:rPr lang="fr-FR" dirty="0"/>
              <a:t>Analyser le livrable de l’</a:t>
            </a:r>
            <a:r>
              <a:rPr lang="fr-FR" dirty="0" err="1"/>
              <a:t>EventStorming</a:t>
            </a:r>
            <a:r>
              <a:rPr lang="fr-FR" dirty="0"/>
              <a:t> (Big Picture) afin d’identifier des regroupements fonctionnels cohérents, qui serviront de base pour la définition des futurs microservices</a:t>
            </a:r>
          </a:p>
          <a:p>
            <a:r>
              <a:rPr lang="fr-FR" dirty="0"/>
              <a:t>L’objectif est de faire émerger une vision modulaire du métier, structurée par les responsabilités et la cohésion des événements métier</a:t>
            </a:r>
            <a:endParaRPr lang="en-US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5AD915F-B1CE-167F-2DA1-B0E58C319BD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517079" y="3713769"/>
            <a:ext cx="5270176" cy="2756881"/>
          </a:xfrm>
        </p:spPr>
        <p:txBody>
          <a:bodyPr/>
          <a:lstStyle/>
          <a:p>
            <a:r>
              <a:rPr lang="fr-FR" noProof="0" dirty="0"/>
              <a:t>La liste des grands domaines fonctionnels issus de la Big Picture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3A19646-EED9-E3F0-F9A6-AE2E6AE90F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45’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B63D73C-96C9-24D4-40E3-05CA3F4BAFE9}"/>
              </a:ext>
            </a:extLst>
          </p:cNvPr>
          <p:cNvGrpSpPr/>
          <p:nvPr/>
        </p:nvGrpSpPr>
        <p:grpSpPr>
          <a:xfrm>
            <a:off x="6551681" y="4559300"/>
            <a:ext cx="5203719" cy="1780540"/>
            <a:chOff x="6467582" y="4559300"/>
            <a:chExt cx="5203719" cy="1780540"/>
          </a:xfrm>
        </p:grpSpPr>
        <p:pic>
          <p:nvPicPr>
            <p:cNvPr id="13" name="Image 15">
              <a:extLst>
                <a:ext uri="{FF2B5EF4-FFF2-40B4-BE49-F238E27FC236}">
                  <a16:creationId xmlns:a16="http://schemas.microsoft.com/office/drawing/2014/main" id="{744F6249-DF0E-2C06-F23D-DC27EC68BDC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 l="2652" t="14442" r="2167" b="6496"/>
            <a:stretch/>
          </p:blipFill>
          <p:spPr>
            <a:xfrm>
              <a:off x="6467583" y="4729049"/>
              <a:ext cx="5203718" cy="1609354"/>
            </a:xfrm>
            <a:prstGeom prst="rect">
              <a:avLst/>
            </a:prstGeom>
          </p:spPr>
        </p:pic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CB31CF4B-2BBE-548B-7226-BC0AB51BD39F}"/>
                </a:ext>
              </a:extLst>
            </p:cNvPr>
            <p:cNvSpPr/>
            <p:nvPr/>
          </p:nvSpPr>
          <p:spPr>
            <a:xfrm>
              <a:off x="6467583" y="4710701"/>
              <a:ext cx="1924578" cy="1476739"/>
            </a:xfrm>
            <a:prstGeom prst="roundRect">
              <a:avLst>
                <a:gd name="adj" fmla="val 8862"/>
              </a:avLst>
            </a:prstGeom>
            <a:noFill/>
            <a:ln w="19050">
              <a:solidFill>
                <a:schemeClr val="accent2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924578"/>
                        <a:gd name="connsiteY0" fmla="*/ 135664 h 1530850"/>
                        <a:gd name="connsiteX1" fmla="*/ 135664 w 1924578"/>
                        <a:gd name="connsiteY1" fmla="*/ 0 h 1530850"/>
                        <a:gd name="connsiteX2" fmla="*/ 719812 w 1924578"/>
                        <a:gd name="connsiteY2" fmla="*/ 0 h 1530850"/>
                        <a:gd name="connsiteX3" fmla="*/ 1254363 w 1924578"/>
                        <a:gd name="connsiteY3" fmla="*/ 0 h 1530850"/>
                        <a:gd name="connsiteX4" fmla="*/ 1788914 w 1924578"/>
                        <a:gd name="connsiteY4" fmla="*/ 0 h 1530850"/>
                        <a:gd name="connsiteX5" fmla="*/ 1924578 w 1924578"/>
                        <a:gd name="connsiteY5" fmla="*/ 135664 h 1530850"/>
                        <a:gd name="connsiteX6" fmla="*/ 1924578 w 1924578"/>
                        <a:gd name="connsiteY6" fmla="*/ 740235 h 1530850"/>
                        <a:gd name="connsiteX7" fmla="*/ 1924578 w 1924578"/>
                        <a:gd name="connsiteY7" fmla="*/ 1395186 h 1530850"/>
                        <a:gd name="connsiteX8" fmla="*/ 1788914 w 1924578"/>
                        <a:gd name="connsiteY8" fmla="*/ 1530850 h 1530850"/>
                        <a:gd name="connsiteX9" fmla="*/ 1270896 w 1924578"/>
                        <a:gd name="connsiteY9" fmla="*/ 1530850 h 1530850"/>
                        <a:gd name="connsiteX10" fmla="*/ 719812 w 1924578"/>
                        <a:gd name="connsiteY10" fmla="*/ 1530850 h 1530850"/>
                        <a:gd name="connsiteX11" fmla="*/ 135664 w 1924578"/>
                        <a:gd name="connsiteY11" fmla="*/ 1530850 h 1530850"/>
                        <a:gd name="connsiteX12" fmla="*/ 0 w 1924578"/>
                        <a:gd name="connsiteY12" fmla="*/ 1395186 h 1530850"/>
                        <a:gd name="connsiteX13" fmla="*/ 0 w 1924578"/>
                        <a:gd name="connsiteY13" fmla="*/ 765425 h 1530850"/>
                        <a:gd name="connsiteX14" fmla="*/ 0 w 1924578"/>
                        <a:gd name="connsiteY14" fmla="*/ 135664 h 153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24578" h="1530850" extrusionOk="0">
                          <a:moveTo>
                            <a:pt x="0" y="135664"/>
                          </a:moveTo>
                          <a:cubicBezTo>
                            <a:pt x="-2812" y="59005"/>
                            <a:pt x="46700" y="5269"/>
                            <a:pt x="135664" y="0"/>
                          </a:cubicBezTo>
                          <a:cubicBezTo>
                            <a:pt x="274407" y="-4630"/>
                            <a:pt x="573564" y="1678"/>
                            <a:pt x="719812" y="0"/>
                          </a:cubicBezTo>
                          <a:cubicBezTo>
                            <a:pt x="866060" y="-1678"/>
                            <a:pt x="992938" y="2914"/>
                            <a:pt x="1254363" y="0"/>
                          </a:cubicBezTo>
                          <a:cubicBezTo>
                            <a:pt x="1515788" y="-2914"/>
                            <a:pt x="1627276" y="2256"/>
                            <a:pt x="1788914" y="0"/>
                          </a:cubicBezTo>
                          <a:cubicBezTo>
                            <a:pt x="1859924" y="-12609"/>
                            <a:pt x="1928119" y="47637"/>
                            <a:pt x="1924578" y="135664"/>
                          </a:cubicBezTo>
                          <a:cubicBezTo>
                            <a:pt x="1948233" y="427647"/>
                            <a:pt x="1945119" y="521233"/>
                            <a:pt x="1924578" y="740235"/>
                          </a:cubicBezTo>
                          <a:cubicBezTo>
                            <a:pt x="1904037" y="959237"/>
                            <a:pt x="1901165" y="1210031"/>
                            <a:pt x="1924578" y="1395186"/>
                          </a:cubicBezTo>
                          <a:cubicBezTo>
                            <a:pt x="1918159" y="1480730"/>
                            <a:pt x="1853068" y="1518357"/>
                            <a:pt x="1788914" y="1530850"/>
                          </a:cubicBezTo>
                          <a:cubicBezTo>
                            <a:pt x="1621832" y="1522192"/>
                            <a:pt x="1392665" y="1513134"/>
                            <a:pt x="1270896" y="1530850"/>
                          </a:cubicBezTo>
                          <a:cubicBezTo>
                            <a:pt x="1149127" y="1548566"/>
                            <a:pt x="911416" y="1545419"/>
                            <a:pt x="719812" y="1530850"/>
                          </a:cubicBezTo>
                          <a:cubicBezTo>
                            <a:pt x="528208" y="1516281"/>
                            <a:pt x="289107" y="1542807"/>
                            <a:pt x="135664" y="1530850"/>
                          </a:cubicBezTo>
                          <a:cubicBezTo>
                            <a:pt x="66727" y="1538185"/>
                            <a:pt x="7993" y="1463113"/>
                            <a:pt x="0" y="1395186"/>
                          </a:cubicBezTo>
                          <a:cubicBezTo>
                            <a:pt x="-19601" y="1120205"/>
                            <a:pt x="19800" y="942550"/>
                            <a:pt x="0" y="765425"/>
                          </a:cubicBezTo>
                          <a:cubicBezTo>
                            <a:pt x="-19800" y="588300"/>
                            <a:pt x="14506" y="353957"/>
                            <a:pt x="0" y="13566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b="1" dirty="0">
                <a:latin typeface="Architects Daughter" pitchFamily="2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3480348-ADE1-8F43-5598-AD6B8D6B9325}"/>
                </a:ext>
              </a:extLst>
            </p:cNvPr>
            <p:cNvSpPr txBox="1"/>
            <p:nvPr/>
          </p:nvSpPr>
          <p:spPr>
            <a:xfrm>
              <a:off x="6467582" y="5864275"/>
              <a:ext cx="1924578" cy="21544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Architects Daughter" pitchFamily="2" charset="0"/>
                </a:rPr>
                <a:t>Order Management</a:t>
              </a:r>
            </a:p>
          </p:txBody>
        </p:sp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4BB7D20D-C9FE-6A20-90B0-A247794C8BE9}"/>
                </a:ext>
              </a:extLst>
            </p:cNvPr>
            <p:cNvSpPr/>
            <p:nvPr/>
          </p:nvSpPr>
          <p:spPr>
            <a:xfrm>
              <a:off x="8469312" y="4559300"/>
              <a:ext cx="1210249" cy="1136165"/>
            </a:xfrm>
            <a:prstGeom prst="roundRect">
              <a:avLst>
                <a:gd name="adj" fmla="val 8862"/>
              </a:avLst>
            </a:prstGeom>
            <a:noFill/>
            <a:ln w="19050">
              <a:solidFill>
                <a:schemeClr val="accent2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924578"/>
                        <a:gd name="connsiteY0" fmla="*/ 135664 h 1530850"/>
                        <a:gd name="connsiteX1" fmla="*/ 135664 w 1924578"/>
                        <a:gd name="connsiteY1" fmla="*/ 0 h 1530850"/>
                        <a:gd name="connsiteX2" fmla="*/ 719812 w 1924578"/>
                        <a:gd name="connsiteY2" fmla="*/ 0 h 1530850"/>
                        <a:gd name="connsiteX3" fmla="*/ 1254363 w 1924578"/>
                        <a:gd name="connsiteY3" fmla="*/ 0 h 1530850"/>
                        <a:gd name="connsiteX4" fmla="*/ 1788914 w 1924578"/>
                        <a:gd name="connsiteY4" fmla="*/ 0 h 1530850"/>
                        <a:gd name="connsiteX5" fmla="*/ 1924578 w 1924578"/>
                        <a:gd name="connsiteY5" fmla="*/ 135664 h 1530850"/>
                        <a:gd name="connsiteX6" fmla="*/ 1924578 w 1924578"/>
                        <a:gd name="connsiteY6" fmla="*/ 740235 h 1530850"/>
                        <a:gd name="connsiteX7" fmla="*/ 1924578 w 1924578"/>
                        <a:gd name="connsiteY7" fmla="*/ 1395186 h 1530850"/>
                        <a:gd name="connsiteX8" fmla="*/ 1788914 w 1924578"/>
                        <a:gd name="connsiteY8" fmla="*/ 1530850 h 1530850"/>
                        <a:gd name="connsiteX9" fmla="*/ 1270896 w 1924578"/>
                        <a:gd name="connsiteY9" fmla="*/ 1530850 h 1530850"/>
                        <a:gd name="connsiteX10" fmla="*/ 719812 w 1924578"/>
                        <a:gd name="connsiteY10" fmla="*/ 1530850 h 1530850"/>
                        <a:gd name="connsiteX11" fmla="*/ 135664 w 1924578"/>
                        <a:gd name="connsiteY11" fmla="*/ 1530850 h 1530850"/>
                        <a:gd name="connsiteX12" fmla="*/ 0 w 1924578"/>
                        <a:gd name="connsiteY12" fmla="*/ 1395186 h 1530850"/>
                        <a:gd name="connsiteX13" fmla="*/ 0 w 1924578"/>
                        <a:gd name="connsiteY13" fmla="*/ 765425 h 1530850"/>
                        <a:gd name="connsiteX14" fmla="*/ 0 w 1924578"/>
                        <a:gd name="connsiteY14" fmla="*/ 135664 h 153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24578" h="1530850" extrusionOk="0">
                          <a:moveTo>
                            <a:pt x="0" y="135664"/>
                          </a:moveTo>
                          <a:cubicBezTo>
                            <a:pt x="-2812" y="59005"/>
                            <a:pt x="46700" y="5269"/>
                            <a:pt x="135664" y="0"/>
                          </a:cubicBezTo>
                          <a:cubicBezTo>
                            <a:pt x="274407" y="-4630"/>
                            <a:pt x="573564" y="1678"/>
                            <a:pt x="719812" y="0"/>
                          </a:cubicBezTo>
                          <a:cubicBezTo>
                            <a:pt x="866060" y="-1678"/>
                            <a:pt x="992938" y="2914"/>
                            <a:pt x="1254363" y="0"/>
                          </a:cubicBezTo>
                          <a:cubicBezTo>
                            <a:pt x="1515788" y="-2914"/>
                            <a:pt x="1627276" y="2256"/>
                            <a:pt x="1788914" y="0"/>
                          </a:cubicBezTo>
                          <a:cubicBezTo>
                            <a:pt x="1859924" y="-12609"/>
                            <a:pt x="1928119" y="47637"/>
                            <a:pt x="1924578" y="135664"/>
                          </a:cubicBezTo>
                          <a:cubicBezTo>
                            <a:pt x="1948233" y="427647"/>
                            <a:pt x="1945119" y="521233"/>
                            <a:pt x="1924578" y="740235"/>
                          </a:cubicBezTo>
                          <a:cubicBezTo>
                            <a:pt x="1904037" y="959237"/>
                            <a:pt x="1901165" y="1210031"/>
                            <a:pt x="1924578" y="1395186"/>
                          </a:cubicBezTo>
                          <a:cubicBezTo>
                            <a:pt x="1918159" y="1480730"/>
                            <a:pt x="1853068" y="1518357"/>
                            <a:pt x="1788914" y="1530850"/>
                          </a:cubicBezTo>
                          <a:cubicBezTo>
                            <a:pt x="1621832" y="1522192"/>
                            <a:pt x="1392665" y="1513134"/>
                            <a:pt x="1270896" y="1530850"/>
                          </a:cubicBezTo>
                          <a:cubicBezTo>
                            <a:pt x="1149127" y="1548566"/>
                            <a:pt x="911416" y="1545419"/>
                            <a:pt x="719812" y="1530850"/>
                          </a:cubicBezTo>
                          <a:cubicBezTo>
                            <a:pt x="528208" y="1516281"/>
                            <a:pt x="289107" y="1542807"/>
                            <a:pt x="135664" y="1530850"/>
                          </a:cubicBezTo>
                          <a:cubicBezTo>
                            <a:pt x="66727" y="1538185"/>
                            <a:pt x="7993" y="1463113"/>
                            <a:pt x="0" y="1395186"/>
                          </a:cubicBezTo>
                          <a:cubicBezTo>
                            <a:pt x="-19601" y="1120205"/>
                            <a:pt x="19800" y="942550"/>
                            <a:pt x="0" y="765425"/>
                          </a:cubicBezTo>
                          <a:cubicBezTo>
                            <a:pt x="-19800" y="588300"/>
                            <a:pt x="14506" y="353957"/>
                            <a:pt x="0" y="13566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b="1" dirty="0">
                <a:latin typeface="Architects Daughter" pitchFamily="2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CDB86B1-B7CC-DDA7-2DA2-81A8285985BD}"/>
                </a:ext>
              </a:extLst>
            </p:cNvPr>
            <p:cNvSpPr txBox="1"/>
            <p:nvPr/>
          </p:nvSpPr>
          <p:spPr>
            <a:xfrm>
              <a:off x="8469312" y="4581304"/>
              <a:ext cx="1265238" cy="21544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Architects Daughter" pitchFamily="2" charset="0"/>
                </a:rPr>
                <a:t>Payment</a:t>
              </a:r>
            </a:p>
          </p:txBody>
        </p:sp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B25F95BF-E7FC-2B73-A6F4-65C465B8700D}"/>
                </a:ext>
              </a:extLst>
            </p:cNvPr>
            <p:cNvSpPr/>
            <p:nvPr/>
          </p:nvSpPr>
          <p:spPr>
            <a:xfrm>
              <a:off x="9734548" y="4598239"/>
              <a:ext cx="635001" cy="1741601"/>
            </a:xfrm>
            <a:prstGeom prst="roundRect">
              <a:avLst>
                <a:gd name="adj" fmla="val 8862"/>
              </a:avLst>
            </a:prstGeom>
            <a:noFill/>
            <a:ln w="19050">
              <a:solidFill>
                <a:schemeClr val="accent2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924578"/>
                        <a:gd name="connsiteY0" fmla="*/ 135664 h 1530850"/>
                        <a:gd name="connsiteX1" fmla="*/ 135664 w 1924578"/>
                        <a:gd name="connsiteY1" fmla="*/ 0 h 1530850"/>
                        <a:gd name="connsiteX2" fmla="*/ 719812 w 1924578"/>
                        <a:gd name="connsiteY2" fmla="*/ 0 h 1530850"/>
                        <a:gd name="connsiteX3" fmla="*/ 1254363 w 1924578"/>
                        <a:gd name="connsiteY3" fmla="*/ 0 h 1530850"/>
                        <a:gd name="connsiteX4" fmla="*/ 1788914 w 1924578"/>
                        <a:gd name="connsiteY4" fmla="*/ 0 h 1530850"/>
                        <a:gd name="connsiteX5" fmla="*/ 1924578 w 1924578"/>
                        <a:gd name="connsiteY5" fmla="*/ 135664 h 1530850"/>
                        <a:gd name="connsiteX6" fmla="*/ 1924578 w 1924578"/>
                        <a:gd name="connsiteY6" fmla="*/ 740235 h 1530850"/>
                        <a:gd name="connsiteX7" fmla="*/ 1924578 w 1924578"/>
                        <a:gd name="connsiteY7" fmla="*/ 1395186 h 1530850"/>
                        <a:gd name="connsiteX8" fmla="*/ 1788914 w 1924578"/>
                        <a:gd name="connsiteY8" fmla="*/ 1530850 h 1530850"/>
                        <a:gd name="connsiteX9" fmla="*/ 1270896 w 1924578"/>
                        <a:gd name="connsiteY9" fmla="*/ 1530850 h 1530850"/>
                        <a:gd name="connsiteX10" fmla="*/ 719812 w 1924578"/>
                        <a:gd name="connsiteY10" fmla="*/ 1530850 h 1530850"/>
                        <a:gd name="connsiteX11" fmla="*/ 135664 w 1924578"/>
                        <a:gd name="connsiteY11" fmla="*/ 1530850 h 1530850"/>
                        <a:gd name="connsiteX12" fmla="*/ 0 w 1924578"/>
                        <a:gd name="connsiteY12" fmla="*/ 1395186 h 1530850"/>
                        <a:gd name="connsiteX13" fmla="*/ 0 w 1924578"/>
                        <a:gd name="connsiteY13" fmla="*/ 765425 h 1530850"/>
                        <a:gd name="connsiteX14" fmla="*/ 0 w 1924578"/>
                        <a:gd name="connsiteY14" fmla="*/ 135664 h 153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24578" h="1530850" extrusionOk="0">
                          <a:moveTo>
                            <a:pt x="0" y="135664"/>
                          </a:moveTo>
                          <a:cubicBezTo>
                            <a:pt x="-2812" y="59005"/>
                            <a:pt x="46700" y="5269"/>
                            <a:pt x="135664" y="0"/>
                          </a:cubicBezTo>
                          <a:cubicBezTo>
                            <a:pt x="274407" y="-4630"/>
                            <a:pt x="573564" y="1678"/>
                            <a:pt x="719812" y="0"/>
                          </a:cubicBezTo>
                          <a:cubicBezTo>
                            <a:pt x="866060" y="-1678"/>
                            <a:pt x="992938" y="2914"/>
                            <a:pt x="1254363" y="0"/>
                          </a:cubicBezTo>
                          <a:cubicBezTo>
                            <a:pt x="1515788" y="-2914"/>
                            <a:pt x="1627276" y="2256"/>
                            <a:pt x="1788914" y="0"/>
                          </a:cubicBezTo>
                          <a:cubicBezTo>
                            <a:pt x="1859924" y="-12609"/>
                            <a:pt x="1928119" y="47637"/>
                            <a:pt x="1924578" y="135664"/>
                          </a:cubicBezTo>
                          <a:cubicBezTo>
                            <a:pt x="1948233" y="427647"/>
                            <a:pt x="1945119" y="521233"/>
                            <a:pt x="1924578" y="740235"/>
                          </a:cubicBezTo>
                          <a:cubicBezTo>
                            <a:pt x="1904037" y="959237"/>
                            <a:pt x="1901165" y="1210031"/>
                            <a:pt x="1924578" y="1395186"/>
                          </a:cubicBezTo>
                          <a:cubicBezTo>
                            <a:pt x="1918159" y="1480730"/>
                            <a:pt x="1853068" y="1518357"/>
                            <a:pt x="1788914" y="1530850"/>
                          </a:cubicBezTo>
                          <a:cubicBezTo>
                            <a:pt x="1621832" y="1522192"/>
                            <a:pt x="1392665" y="1513134"/>
                            <a:pt x="1270896" y="1530850"/>
                          </a:cubicBezTo>
                          <a:cubicBezTo>
                            <a:pt x="1149127" y="1548566"/>
                            <a:pt x="911416" y="1545419"/>
                            <a:pt x="719812" y="1530850"/>
                          </a:cubicBezTo>
                          <a:cubicBezTo>
                            <a:pt x="528208" y="1516281"/>
                            <a:pt x="289107" y="1542807"/>
                            <a:pt x="135664" y="1530850"/>
                          </a:cubicBezTo>
                          <a:cubicBezTo>
                            <a:pt x="66727" y="1538185"/>
                            <a:pt x="7993" y="1463113"/>
                            <a:pt x="0" y="1395186"/>
                          </a:cubicBezTo>
                          <a:cubicBezTo>
                            <a:pt x="-19601" y="1120205"/>
                            <a:pt x="19800" y="942550"/>
                            <a:pt x="0" y="765425"/>
                          </a:cubicBezTo>
                          <a:cubicBezTo>
                            <a:pt x="-19800" y="588300"/>
                            <a:pt x="14506" y="353957"/>
                            <a:pt x="0" y="13566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b="1" dirty="0">
                <a:latin typeface="Architects Daughter" pitchFamily="2" charset="0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8B89FD7-CE89-8C99-9A2D-9F9ED4CE0464}"/>
                </a:ext>
              </a:extLst>
            </p:cNvPr>
            <p:cNvSpPr txBox="1"/>
            <p:nvPr/>
          </p:nvSpPr>
          <p:spPr>
            <a:xfrm>
              <a:off x="9757887" y="6103459"/>
              <a:ext cx="546046" cy="21544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Architects Daughter" pitchFamily="2" charset="0"/>
                </a:rPr>
                <a:t>Order</a:t>
              </a:r>
            </a:p>
          </p:txBody>
        </p:sp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0FA297BE-C5E9-714F-98D4-9C59A7B368F4}"/>
                </a:ext>
              </a:extLst>
            </p:cNvPr>
            <p:cNvSpPr/>
            <p:nvPr/>
          </p:nvSpPr>
          <p:spPr>
            <a:xfrm>
              <a:off x="10416070" y="4745566"/>
              <a:ext cx="1255230" cy="1176867"/>
            </a:xfrm>
            <a:prstGeom prst="roundRect">
              <a:avLst>
                <a:gd name="adj" fmla="val 8862"/>
              </a:avLst>
            </a:prstGeom>
            <a:noFill/>
            <a:ln w="19050">
              <a:solidFill>
                <a:schemeClr val="accent2"/>
              </a:solidFill>
              <a:prstDash val="dash"/>
              <a:extLst>
                <a:ext uri="{C807C97D-BFC1-408E-A445-0C87EB9F89A2}">
                  <ask:lineSketchStyleProps xmlns:ask="http://schemas.microsoft.com/office/drawing/2018/sketchyshapes" sd="1219033472">
                    <a:custGeom>
                      <a:avLst/>
                      <a:gdLst>
                        <a:gd name="connsiteX0" fmla="*/ 0 w 1924578"/>
                        <a:gd name="connsiteY0" fmla="*/ 135664 h 1530850"/>
                        <a:gd name="connsiteX1" fmla="*/ 135664 w 1924578"/>
                        <a:gd name="connsiteY1" fmla="*/ 0 h 1530850"/>
                        <a:gd name="connsiteX2" fmla="*/ 719812 w 1924578"/>
                        <a:gd name="connsiteY2" fmla="*/ 0 h 1530850"/>
                        <a:gd name="connsiteX3" fmla="*/ 1254363 w 1924578"/>
                        <a:gd name="connsiteY3" fmla="*/ 0 h 1530850"/>
                        <a:gd name="connsiteX4" fmla="*/ 1788914 w 1924578"/>
                        <a:gd name="connsiteY4" fmla="*/ 0 h 1530850"/>
                        <a:gd name="connsiteX5" fmla="*/ 1924578 w 1924578"/>
                        <a:gd name="connsiteY5" fmla="*/ 135664 h 1530850"/>
                        <a:gd name="connsiteX6" fmla="*/ 1924578 w 1924578"/>
                        <a:gd name="connsiteY6" fmla="*/ 740235 h 1530850"/>
                        <a:gd name="connsiteX7" fmla="*/ 1924578 w 1924578"/>
                        <a:gd name="connsiteY7" fmla="*/ 1395186 h 1530850"/>
                        <a:gd name="connsiteX8" fmla="*/ 1788914 w 1924578"/>
                        <a:gd name="connsiteY8" fmla="*/ 1530850 h 1530850"/>
                        <a:gd name="connsiteX9" fmla="*/ 1270896 w 1924578"/>
                        <a:gd name="connsiteY9" fmla="*/ 1530850 h 1530850"/>
                        <a:gd name="connsiteX10" fmla="*/ 719812 w 1924578"/>
                        <a:gd name="connsiteY10" fmla="*/ 1530850 h 1530850"/>
                        <a:gd name="connsiteX11" fmla="*/ 135664 w 1924578"/>
                        <a:gd name="connsiteY11" fmla="*/ 1530850 h 1530850"/>
                        <a:gd name="connsiteX12" fmla="*/ 0 w 1924578"/>
                        <a:gd name="connsiteY12" fmla="*/ 1395186 h 1530850"/>
                        <a:gd name="connsiteX13" fmla="*/ 0 w 1924578"/>
                        <a:gd name="connsiteY13" fmla="*/ 765425 h 1530850"/>
                        <a:gd name="connsiteX14" fmla="*/ 0 w 1924578"/>
                        <a:gd name="connsiteY14" fmla="*/ 135664 h 15308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924578" h="1530850" extrusionOk="0">
                          <a:moveTo>
                            <a:pt x="0" y="135664"/>
                          </a:moveTo>
                          <a:cubicBezTo>
                            <a:pt x="-2812" y="59005"/>
                            <a:pt x="46700" y="5269"/>
                            <a:pt x="135664" y="0"/>
                          </a:cubicBezTo>
                          <a:cubicBezTo>
                            <a:pt x="274407" y="-4630"/>
                            <a:pt x="573564" y="1678"/>
                            <a:pt x="719812" y="0"/>
                          </a:cubicBezTo>
                          <a:cubicBezTo>
                            <a:pt x="866060" y="-1678"/>
                            <a:pt x="992938" y="2914"/>
                            <a:pt x="1254363" y="0"/>
                          </a:cubicBezTo>
                          <a:cubicBezTo>
                            <a:pt x="1515788" y="-2914"/>
                            <a:pt x="1627276" y="2256"/>
                            <a:pt x="1788914" y="0"/>
                          </a:cubicBezTo>
                          <a:cubicBezTo>
                            <a:pt x="1859924" y="-12609"/>
                            <a:pt x="1928119" y="47637"/>
                            <a:pt x="1924578" y="135664"/>
                          </a:cubicBezTo>
                          <a:cubicBezTo>
                            <a:pt x="1948233" y="427647"/>
                            <a:pt x="1945119" y="521233"/>
                            <a:pt x="1924578" y="740235"/>
                          </a:cubicBezTo>
                          <a:cubicBezTo>
                            <a:pt x="1904037" y="959237"/>
                            <a:pt x="1901165" y="1210031"/>
                            <a:pt x="1924578" y="1395186"/>
                          </a:cubicBezTo>
                          <a:cubicBezTo>
                            <a:pt x="1918159" y="1480730"/>
                            <a:pt x="1853068" y="1518357"/>
                            <a:pt x="1788914" y="1530850"/>
                          </a:cubicBezTo>
                          <a:cubicBezTo>
                            <a:pt x="1621832" y="1522192"/>
                            <a:pt x="1392665" y="1513134"/>
                            <a:pt x="1270896" y="1530850"/>
                          </a:cubicBezTo>
                          <a:cubicBezTo>
                            <a:pt x="1149127" y="1548566"/>
                            <a:pt x="911416" y="1545419"/>
                            <a:pt x="719812" y="1530850"/>
                          </a:cubicBezTo>
                          <a:cubicBezTo>
                            <a:pt x="528208" y="1516281"/>
                            <a:pt x="289107" y="1542807"/>
                            <a:pt x="135664" y="1530850"/>
                          </a:cubicBezTo>
                          <a:cubicBezTo>
                            <a:pt x="66727" y="1538185"/>
                            <a:pt x="7993" y="1463113"/>
                            <a:pt x="0" y="1395186"/>
                          </a:cubicBezTo>
                          <a:cubicBezTo>
                            <a:pt x="-19601" y="1120205"/>
                            <a:pt x="19800" y="942550"/>
                            <a:pt x="0" y="765425"/>
                          </a:cubicBezTo>
                          <a:cubicBezTo>
                            <a:pt x="-19800" y="588300"/>
                            <a:pt x="14506" y="353957"/>
                            <a:pt x="0" y="135664"/>
                          </a:cubicBezTo>
                          <a:close/>
                        </a:path>
                      </a:pathLst>
                    </a:custGeom>
                    <ask:type>
                      <ask:lineSketchNone/>
                    </ask:type>
                  </ask:lineSketchStyleProps>
                </a:ext>
              </a:extLst>
            </a:ln>
          </p:spPr>
          <p:style>
            <a:lnRef idx="2">
              <a:schemeClr val="accent4"/>
            </a:lnRef>
            <a:fillRef idx="1">
              <a:schemeClr val="lt1"/>
            </a:fillRef>
            <a:effectRef idx="0">
              <a:schemeClr val="accent4"/>
            </a:effectRef>
            <a:fontRef idx="minor">
              <a:schemeClr val="dk1"/>
            </a:fontRef>
          </p:style>
          <p:txBody>
            <a:bodyPr rtlCol="0" anchor="b"/>
            <a:lstStyle/>
            <a:p>
              <a:pPr algn="ctr"/>
              <a:endParaRPr lang="en-US" sz="1600" b="1" dirty="0">
                <a:latin typeface="Architects Daughter" pitchFamily="2" charset="0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D2D01AD-01E6-B188-FD6C-82566841D0EF}"/>
                </a:ext>
              </a:extLst>
            </p:cNvPr>
            <p:cNvSpPr txBox="1"/>
            <p:nvPr/>
          </p:nvSpPr>
          <p:spPr>
            <a:xfrm>
              <a:off x="10462682" y="5523440"/>
              <a:ext cx="1176867" cy="215444"/>
            </a:xfrm>
            <a:prstGeom prst="rect">
              <a:avLst/>
            </a:prstGeom>
            <a:noFill/>
          </p:spPr>
          <p:txBody>
            <a:bodyPr wrap="square" lIns="0" tIns="0" rIns="0" bIns="0">
              <a:spAutoFit/>
            </a:bodyPr>
            <a:lstStyle/>
            <a:p>
              <a:pPr algn="ctr"/>
              <a:r>
                <a:rPr lang="en-US" sz="1400" b="1" dirty="0">
                  <a:solidFill>
                    <a:schemeClr val="accent2"/>
                  </a:solidFill>
                  <a:latin typeface="Architects Daughter" pitchFamily="2" charset="0"/>
                </a:rPr>
                <a:t>Shipping</a:t>
              </a:r>
            </a:p>
          </p:txBody>
        </p:sp>
      </p:grp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9D6B94E7-4BA7-D6DD-F180-477DDDE83FD8}"/>
              </a:ext>
            </a:extLst>
          </p:cNvPr>
          <p:cNvSpPr/>
          <p:nvPr/>
        </p:nvSpPr>
        <p:spPr>
          <a:xfrm>
            <a:off x="1871761" y="3286390"/>
            <a:ext cx="2158997" cy="285220"/>
          </a:xfrm>
          <a:prstGeom prst="roundRect">
            <a:avLst>
              <a:gd name="adj" fmla="val 8862"/>
            </a:avLst>
          </a:prstGeom>
          <a:noFill/>
          <a:ln w="28575">
            <a:solidFill>
              <a:schemeClr val="accent2"/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1924578"/>
                      <a:gd name="connsiteY0" fmla="*/ 135664 h 1530850"/>
                      <a:gd name="connsiteX1" fmla="*/ 135664 w 1924578"/>
                      <a:gd name="connsiteY1" fmla="*/ 0 h 1530850"/>
                      <a:gd name="connsiteX2" fmla="*/ 719812 w 1924578"/>
                      <a:gd name="connsiteY2" fmla="*/ 0 h 1530850"/>
                      <a:gd name="connsiteX3" fmla="*/ 1254363 w 1924578"/>
                      <a:gd name="connsiteY3" fmla="*/ 0 h 1530850"/>
                      <a:gd name="connsiteX4" fmla="*/ 1788914 w 1924578"/>
                      <a:gd name="connsiteY4" fmla="*/ 0 h 1530850"/>
                      <a:gd name="connsiteX5" fmla="*/ 1924578 w 1924578"/>
                      <a:gd name="connsiteY5" fmla="*/ 135664 h 1530850"/>
                      <a:gd name="connsiteX6" fmla="*/ 1924578 w 1924578"/>
                      <a:gd name="connsiteY6" fmla="*/ 740235 h 1530850"/>
                      <a:gd name="connsiteX7" fmla="*/ 1924578 w 1924578"/>
                      <a:gd name="connsiteY7" fmla="*/ 1395186 h 1530850"/>
                      <a:gd name="connsiteX8" fmla="*/ 1788914 w 1924578"/>
                      <a:gd name="connsiteY8" fmla="*/ 1530850 h 1530850"/>
                      <a:gd name="connsiteX9" fmla="*/ 1270896 w 1924578"/>
                      <a:gd name="connsiteY9" fmla="*/ 1530850 h 1530850"/>
                      <a:gd name="connsiteX10" fmla="*/ 719812 w 1924578"/>
                      <a:gd name="connsiteY10" fmla="*/ 1530850 h 1530850"/>
                      <a:gd name="connsiteX11" fmla="*/ 135664 w 1924578"/>
                      <a:gd name="connsiteY11" fmla="*/ 1530850 h 1530850"/>
                      <a:gd name="connsiteX12" fmla="*/ 0 w 1924578"/>
                      <a:gd name="connsiteY12" fmla="*/ 1395186 h 1530850"/>
                      <a:gd name="connsiteX13" fmla="*/ 0 w 1924578"/>
                      <a:gd name="connsiteY13" fmla="*/ 765425 h 1530850"/>
                      <a:gd name="connsiteX14" fmla="*/ 0 w 1924578"/>
                      <a:gd name="connsiteY14" fmla="*/ 135664 h 15308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924578" h="1530850" extrusionOk="0">
                        <a:moveTo>
                          <a:pt x="0" y="135664"/>
                        </a:moveTo>
                        <a:cubicBezTo>
                          <a:pt x="-2812" y="59005"/>
                          <a:pt x="46700" y="5269"/>
                          <a:pt x="135664" y="0"/>
                        </a:cubicBezTo>
                        <a:cubicBezTo>
                          <a:pt x="274407" y="-4630"/>
                          <a:pt x="573564" y="1678"/>
                          <a:pt x="719812" y="0"/>
                        </a:cubicBezTo>
                        <a:cubicBezTo>
                          <a:pt x="866060" y="-1678"/>
                          <a:pt x="992938" y="2914"/>
                          <a:pt x="1254363" y="0"/>
                        </a:cubicBezTo>
                        <a:cubicBezTo>
                          <a:pt x="1515788" y="-2914"/>
                          <a:pt x="1627276" y="2256"/>
                          <a:pt x="1788914" y="0"/>
                        </a:cubicBezTo>
                        <a:cubicBezTo>
                          <a:pt x="1859924" y="-12609"/>
                          <a:pt x="1928119" y="47637"/>
                          <a:pt x="1924578" y="135664"/>
                        </a:cubicBezTo>
                        <a:cubicBezTo>
                          <a:pt x="1948233" y="427647"/>
                          <a:pt x="1945119" y="521233"/>
                          <a:pt x="1924578" y="740235"/>
                        </a:cubicBezTo>
                        <a:cubicBezTo>
                          <a:pt x="1904037" y="959237"/>
                          <a:pt x="1901165" y="1210031"/>
                          <a:pt x="1924578" y="1395186"/>
                        </a:cubicBezTo>
                        <a:cubicBezTo>
                          <a:pt x="1918159" y="1480730"/>
                          <a:pt x="1853068" y="1518357"/>
                          <a:pt x="1788914" y="1530850"/>
                        </a:cubicBezTo>
                        <a:cubicBezTo>
                          <a:pt x="1621832" y="1522192"/>
                          <a:pt x="1392665" y="1513134"/>
                          <a:pt x="1270896" y="1530850"/>
                        </a:cubicBezTo>
                        <a:cubicBezTo>
                          <a:pt x="1149127" y="1548566"/>
                          <a:pt x="911416" y="1545419"/>
                          <a:pt x="719812" y="1530850"/>
                        </a:cubicBezTo>
                        <a:cubicBezTo>
                          <a:pt x="528208" y="1516281"/>
                          <a:pt x="289107" y="1542807"/>
                          <a:pt x="135664" y="1530850"/>
                        </a:cubicBezTo>
                        <a:cubicBezTo>
                          <a:pt x="66727" y="1538185"/>
                          <a:pt x="7993" y="1463113"/>
                          <a:pt x="0" y="1395186"/>
                        </a:cubicBezTo>
                        <a:cubicBezTo>
                          <a:pt x="-19601" y="1120205"/>
                          <a:pt x="19800" y="942550"/>
                          <a:pt x="0" y="765425"/>
                        </a:cubicBezTo>
                        <a:cubicBezTo>
                          <a:pt x="-19800" y="588300"/>
                          <a:pt x="14506" y="353957"/>
                          <a:pt x="0" y="135664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b"/>
          <a:lstStyle/>
          <a:p>
            <a:pPr algn="ctr"/>
            <a:endParaRPr lang="en-US" sz="1600" b="1" dirty="0">
              <a:latin typeface="Architects Daughter" pitchFamily="2" charset="0"/>
            </a:endParaRP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9BE28A45-2F54-67A0-5202-F0F762B6D975}"/>
              </a:ext>
            </a:extLst>
          </p:cNvPr>
          <p:cNvSpPr/>
          <p:nvPr/>
        </p:nvSpPr>
        <p:spPr>
          <a:xfrm>
            <a:off x="243854" y="204535"/>
            <a:ext cx="767066" cy="365630"/>
          </a:xfrm>
          <a:prstGeom prst="ellipse">
            <a:avLst/>
          </a:prstGeom>
          <a:ln w="2540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3200" b="1" dirty="0">
                <a:solidFill>
                  <a:schemeClr val="accent6"/>
                </a:solidFill>
                <a:latin typeface="Architects Daughter" pitchFamily="2" charset="0"/>
              </a:rPr>
              <a:t>02</a:t>
            </a:r>
            <a:endParaRPr lang="en-US" sz="3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043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5D224A-14AE-648D-4C74-0477D869C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/>
          <a:p>
            <a:r>
              <a:rPr lang="fr-FR" noProof="0" dirty="0"/>
              <a:t>03 - Message Flow Modeling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6435CFCD-5C10-F555-A830-ABD9738DE4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8331" y="1177925"/>
            <a:ext cx="5989813" cy="5292725"/>
          </a:xfrm>
        </p:spPr>
        <p:txBody>
          <a:bodyPr/>
          <a:lstStyle/>
          <a:p>
            <a:r>
              <a:rPr lang="fr-FR" dirty="0"/>
              <a:t>Définir/Rappeler les premiers candidats de microservices de l’étape #2 (10’)</a:t>
            </a:r>
          </a:p>
          <a:p>
            <a:r>
              <a:rPr lang="fr-FR" dirty="0"/>
              <a:t>Identifier une liste de flux stratégiques (</a:t>
            </a:r>
            <a:r>
              <a:rPr lang="fr-BE" dirty="0"/>
              <a:t>scenarios ou use cases) en donnant une simple description de ceux-ci </a:t>
            </a:r>
            <a:r>
              <a:rPr lang="fr-FR" dirty="0"/>
              <a:t>(15’)</a:t>
            </a:r>
          </a:p>
          <a:p>
            <a:r>
              <a:rPr lang="fr-FR" dirty="0"/>
              <a:t>De façon itérative, pour chaque scénario (30’) :</a:t>
            </a:r>
            <a:endParaRPr lang="fr-BE" dirty="0"/>
          </a:p>
          <a:p>
            <a:pPr lvl="1"/>
            <a:r>
              <a:rPr lang="fr-FR" dirty="0"/>
              <a:t>Modélisation de chaque flux avec Message Flow Modeling</a:t>
            </a:r>
          </a:p>
          <a:p>
            <a:pPr lvl="1"/>
            <a:r>
              <a:rPr lang="fr-FR" dirty="0"/>
              <a:t>«la description de chaque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est-elle alignée avec le rôle qu’il joue dans le scénario?». Si ce n’est pas le cas, il est probable que le nommage ou les frontières nécessitent une refonte</a:t>
            </a:r>
          </a:p>
          <a:p>
            <a:pPr lvl="1"/>
            <a:r>
              <a:rPr lang="fr-BE" dirty="0"/>
              <a:t>Identification de nouveaux candidats pour les microservices (renommage, frontières)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686C372-2660-5B4C-2BA5-24629E234A7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19603" y="1177925"/>
            <a:ext cx="5295099" cy="1953923"/>
          </a:xfrm>
        </p:spPr>
        <p:txBody>
          <a:bodyPr/>
          <a:lstStyle/>
          <a:p>
            <a:r>
              <a:rPr lang="fr-FR" dirty="0"/>
              <a:t>Modéliser les interactions entre les différents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contexts</a:t>
            </a:r>
            <a:r>
              <a:rPr lang="fr-FR" dirty="0"/>
              <a:t> en utilisant le Message Flow Modeling</a:t>
            </a:r>
          </a:p>
          <a:p>
            <a:r>
              <a:rPr lang="fr-FR" dirty="0"/>
              <a:t>Affiner les candidats des microservices grâce aux flux stratégiques</a:t>
            </a:r>
          </a:p>
          <a:p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39C5ABC-51FC-3D1A-2FD2-82D2124EA6CB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517079" y="3713769"/>
            <a:ext cx="5270176" cy="2756881"/>
          </a:xfrm>
        </p:spPr>
        <p:txBody>
          <a:bodyPr/>
          <a:lstStyle/>
          <a:p>
            <a:r>
              <a:rPr lang="fr-FR" dirty="0"/>
              <a:t>Une cartographie des flux stratégiques et des microservices identifiés dans une série de Message Flow modeling</a:t>
            </a:r>
            <a:endParaRPr lang="en-US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4272A09-F7EC-8047-9AB3-ACA6966E21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60’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B3070ABF-0512-F80F-BD67-C379B3D584E1}"/>
              </a:ext>
            </a:extLst>
          </p:cNvPr>
          <p:cNvGrpSpPr/>
          <p:nvPr/>
        </p:nvGrpSpPr>
        <p:grpSpPr>
          <a:xfrm>
            <a:off x="7295397" y="4465320"/>
            <a:ext cx="3926641" cy="2005330"/>
            <a:chOff x="6979128" y="4604994"/>
            <a:chExt cx="3892244" cy="1968328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39C27552-734D-3FA4-903D-A3A4CBE4B26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79128" y="4604994"/>
              <a:ext cx="3674069" cy="184640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C5021217-1269-A502-DC20-D2C90C26F08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93028" y="4670765"/>
              <a:ext cx="3674069" cy="184640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D24CDBD4-9FA2-610C-2ACA-913D1FFC880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97303" y="4726915"/>
              <a:ext cx="3674069" cy="184640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0D68C8E-7173-C435-6276-F08F1188DFA8}"/>
              </a:ext>
            </a:extLst>
          </p:cNvPr>
          <p:cNvSpPr txBox="1"/>
          <p:nvPr/>
        </p:nvSpPr>
        <p:spPr>
          <a:xfrm>
            <a:off x="396000" y="6192000"/>
            <a:ext cx="578643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400" dirty="0">
                <a:latin typeface="Architects Daughter" pitchFamily="2" charset="0"/>
                <a:hlinkClick r:id="rId3"/>
              </a:rPr>
              <a:t>https://github.com/ddd-crew/domain-message-flow-modelling</a:t>
            </a:r>
            <a:r>
              <a:rPr lang="en-US" sz="1400" dirty="0">
                <a:latin typeface="Architects Daughter" pitchFamily="2" charset="0"/>
              </a:rPr>
              <a:t> 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1639EBDA-3892-86FF-B055-32A38F192FD6}"/>
              </a:ext>
            </a:extLst>
          </p:cNvPr>
          <p:cNvSpPr/>
          <p:nvPr/>
        </p:nvSpPr>
        <p:spPr>
          <a:xfrm>
            <a:off x="243854" y="204535"/>
            <a:ext cx="767066" cy="365630"/>
          </a:xfrm>
          <a:prstGeom prst="ellipse">
            <a:avLst/>
          </a:prstGeom>
          <a:ln w="2540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3200" b="1" dirty="0">
                <a:solidFill>
                  <a:schemeClr val="accent6"/>
                </a:solidFill>
                <a:latin typeface="Architects Daughter" pitchFamily="2" charset="0"/>
              </a:rPr>
              <a:t>03</a:t>
            </a:r>
            <a:endParaRPr lang="en-US" sz="3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855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1BB2FB-C54F-DD22-649D-581357534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/>
          <a:p>
            <a:r>
              <a:rPr lang="fr-FR" noProof="0" dirty="0"/>
              <a:t>04 - </a:t>
            </a:r>
            <a:r>
              <a:rPr lang="fr-FR" noProof="0" dirty="0" err="1"/>
              <a:t>Bounded</a:t>
            </a:r>
            <a:r>
              <a:rPr lang="fr-FR" noProof="0" dirty="0"/>
              <a:t> </a:t>
            </a:r>
            <a:r>
              <a:rPr lang="fr-FR" noProof="0" dirty="0" err="1"/>
              <a:t>Context</a:t>
            </a:r>
            <a:r>
              <a:rPr lang="fr-FR" noProof="0" dirty="0"/>
              <a:t> Canvas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373223-2824-ADC3-C2F0-C5A87E12EB2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68331" y="1177925"/>
            <a:ext cx="5989813" cy="5292725"/>
          </a:xfrm>
        </p:spPr>
        <p:txBody>
          <a:bodyPr/>
          <a:lstStyle/>
          <a:p>
            <a:r>
              <a:rPr lang="fr-FR" dirty="0"/>
              <a:t>Choix d’un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issu de l’étape précédente (</a:t>
            </a:r>
            <a:r>
              <a:rPr lang="fr-FR" dirty="0" err="1"/>
              <a:t>microservice</a:t>
            </a:r>
            <a:r>
              <a:rPr lang="fr-FR" dirty="0"/>
              <a:t> identifié) (5’)</a:t>
            </a:r>
          </a:p>
          <a:p>
            <a:r>
              <a:rPr lang="fr-FR" dirty="0"/>
              <a:t>Remplissage collaboratif du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Canvas (40’)</a:t>
            </a:r>
          </a:p>
          <a:p>
            <a:pPr lvl="1"/>
            <a:r>
              <a:rPr lang="fr-FR" dirty="0"/>
              <a:t>Description de la finalité et des responsabilités du contexte</a:t>
            </a:r>
          </a:p>
          <a:p>
            <a:pPr lvl="1"/>
            <a:r>
              <a:rPr lang="fr-FR" dirty="0"/>
              <a:t>Identification des entrées (commandes, événements), des sorties (événements émis,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), et des acteurs impliqués</a:t>
            </a:r>
          </a:p>
          <a:p>
            <a:pPr lvl="1"/>
            <a:r>
              <a:rPr lang="fr-FR" dirty="0"/>
              <a:t>Définition des règles métier, des invariants et des contraintes</a:t>
            </a:r>
          </a:p>
          <a:p>
            <a:pPr lvl="1"/>
            <a:r>
              <a:rPr lang="fr-FR" dirty="0"/>
              <a:t>Identification des dépendances avec d’autres contextes ou systèmes externes</a:t>
            </a:r>
          </a:p>
          <a:p>
            <a:r>
              <a:rPr lang="en-US" dirty="0"/>
              <a:t>Revue collective (15’)</a:t>
            </a:r>
          </a:p>
          <a:p>
            <a:pPr lvl="1"/>
            <a:r>
              <a:rPr lang="fr-FR" dirty="0"/>
              <a:t>Validation du </a:t>
            </a:r>
            <a:r>
              <a:rPr lang="fr-FR" dirty="0" err="1"/>
              <a:t>canvas</a:t>
            </a:r>
            <a:r>
              <a:rPr lang="fr-FR" dirty="0"/>
              <a:t> par l’ensemble de l’équipe</a:t>
            </a:r>
          </a:p>
          <a:p>
            <a:pPr lvl="1"/>
            <a:r>
              <a:rPr lang="fr-FR" dirty="0"/>
              <a:t>Ajustements en fonction des retours et clarification des zones floues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C8D55-E05B-0476-8376-771E250FF5F0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519603" y="1177925"/>
            <a:ext cx="5295099" cy="1953923"/>
          </a:xfrm>
        </p:spPr>
        <p:txBody>
          <a:bodyPr/>
          <a:lstStyle/>
          <a:p>
            <a:r>
              <a:rPr lang="fr-FR" dirty="0"/>
              <a:t>Clarifier et documenter les responsabilités, les interactions, les règles métier et les dépendances de chaque </a:t>
            </a:r>
            <a:r>
              <a:rPr lang="fr-FR" dirty="0" err="1"/>
              <a:t>microservice</a:t>
            </a:r>
            <a:r>
              <a:rPr lang="fr-FR" dirty="0"/>
              <a:t> (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) dans un Canvas</a:t>
            </a:r>
          </a:p>
          <a:p>
            <a:r>
              <a:rPr lang="fr-FR" dirty="0"/>
              <a:t>Affiner les candidats des microservices grâce aux Canvas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3E6D7EC-D9B3-7951-9846-194172C606FF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517079" y="3713769"/>
            <a:ext cx="5270176" cy="2756881"/>
          </a:xfrm>
        </p:spPr>
        <p:txBody>
          <a:bodyPr/>
          <a:lstStyle/>
          <a:p>
            <a:r>
              <a:rPr lang="fr-FR" dirty="0"/>
              <a:t> Un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Canvas complet pour chaque </a:t>
            </a:r>
            <a:r>
              <a:rPr lang="fr-FR" dirty="0" err="1"/>
              <a:t>microservice</a:t>
            </a:r>
            <a:r>
              <a:rPr lang="fr-FR" dirty="0"/>
              <a:t> identifié, servant de base à la conception, à l’implémentation et à la communication entre équipes</a:t>
            </a:r>
            <a:endParaRPr lang="en-US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2A4F2E26-8FB4-2D7B-BE95-5E2563CD4A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60’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331DE-9165-C71E-D67B-A109898E596C}"/>
              </a:ext>
            </a:extLst>
          </p:cNvPr>
          <p:cNvGrpSpPr/>
          <p:nvPr/>
        </p:nvGrpSpPr>
        <p:grpSpPr>
          <a:xfrm>
            <a:off x="7937021" y="4675212"/>
            <a:ext cx="2633610" cy="1795439"/>
            <a:chOff x="7825427" y="4778563"/>
            <a:chExt cx="2177568" cy="1548184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EFC7A7-1966-7F7C-884D-FA49489CF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25427" y="4778563"/>
              <a:ext cx="2147248" cy="151299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2EE5672-F157-F892-BC43-4A3F99CDC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55747" y="4813752"/>
              <a:ext cx="2147248" cy="1512995"/>
            </a:xfrm>
            <a:prstGeom prst="rect">
              <a:avLst/>
            </a:prstGeom>
          </p:spPr>
        </p:pic>
      </p:grpSp>
      <p:sp>
        <p:nvSpPr>
          <p:cNvPr id="3" name="Oval 2">
            <a:extLst>
              <a:ext uri="{FF2B5EF4-FFF2-40B4-BE49-F238E27FC236}">
                <a16:creationId xmlns:a16="http://schemas.microsoft.com/office/drawing/2014/main" id="{720BACE3-3B2B-D917-2487-5C0BEDE5FC99}"/>
              </a:ext>
            </a:extLst>
          </p:cNvPr>
          <p:cNvSpPr/>
          <p:nvPr/>
        </p:nvSpPr>
        <p:spPr>
          <a:xfrm>
            <a:off x="243854" y="204535"/>
            <a:ext cx="767066" cy="365630"/>
          </a:xfrm>
          <a:prstGeom prst="ellipse">
            <a:avLst/>
          </a:prstGeom>
          <a:ln w="2540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3200" b="1" dirty="0">
                <a:solidFill>
                  <a:schemeClr val="accent6"/>
                </a:solidFill>
                <a:latin typeface="Architects Daughter" pitchFamily="2" charset="0"/>
              </a:rPr>
              <a:t>04</a:t>
            </a:r>
            <a:endParaRPr lang="en-US" sz="3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EFD9DA-EDF3-7015-8B7A-10EC01C29AC9}"/>
              </a:ext>
            </a:extLst>
          </p:cNvPr>
          <p:cNvSpPr txBox="1"/>
          <p:nvPr/>
        </p:nvSpPr>
        <p:spPr>
          <a:xfrm>
            <a:off x="396000" y="6192000"/>
            <a:ext cx="4640056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fr-FR"/>
            </a:defPPr>
            <a:lvl1pPr>
              <a:defRPr sz="1400">
                <a:latin typeface="Architects Daughter" pitchFamily="2" charset="0"/>
              </a:defRPr>
            </a:lvl1pPr>
          </a:lstStyle>
          <a:p>
            <a:r>
              <a:rPr lang="en-US" dirty="0">
                <a:hlinkClick r:id="rId4"/>
              </a:rPr>
              <a:t>https://github.com/ddd-crew/bounded-context-canvas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42726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076475F-E5D4-C122-1B4B-1BAD8E6D5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6">
            <a:extLst>
              <a:ext uri="{FF2B5EF4-FFF2-40B4-BE49-F238E27FC236}">
                <a16:creationId xmlns:a16="http://schemas.microsoft.com/office/drawing/2014/main" id="{20E32487-6EDE-4DBE-1A87-21B4A63CB3C4}"/>
              </a:ext>
            </a:extLst>
          </p:cNvPr>
          <p:cNvSpPr txBox="1"/>
          <p:nvPr/>
        </p:nvSpPr>
        <p:spPr>
          <a:xfrm>
            <a:off x="318499" y="1024114"/>
            <a:ext cx="6272802" cy="5500511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endParaRPr lang="fr-FR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28D68A6-3415-A187-CD76-CD4E37D2C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85911" y="1143177"/>
            <a:ext cx="5456801" cy="5339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350C86D-4E5B-321D-63F6-0CC65B8A1706}"/>
              </a:ext>
            </a:extLst>
          </p:cNvPr>
          <p:cNvSpPr txBox="1"/>
          <p:nvPr/>
        </p:nvSpPr>
        <p:spPr>
          <a:xfrm>
            <a:off x="318499" y="169306"/>
            <a:ext cx="11707246" cy="492443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r>
              <a:rPr lang="fr-FR" sz="3200" b="1" i="1" noProof="0" dirty="0">
                <a:solidFill>
                  <a:schemeClr val="accent1"/>
                </a:solidFill>
                <a:latin typeface="Architects Daughter" pitchFamily="2" charset="0"/>
              </a:rPr>
              <a:t>Workshop Monolithe - AGENDA et RÈGLES globales</a:t>
            </a:r>
          </a:p>
        </p:txBody>
      </p:sp>
      <p:sp>
        <p:nvSpPr>
          <p:cNvPr id="12" name="ZoneTexte 14">
            <a:extLst>
              <a:ext uri="{FF2B5EF4-FFF2-40B4-BE49-F238E27FC236}">
                <a16:creationId xmlns:a16="http://schemas.microsoft.com/office/drawing/2014/main" id="{3CD97B10-7F86-2036-4DAB-54199376243C}"/>
              </a:ext>
            </a:extLst>
          </p:cNvPr>
          <p:cNvSpPr txBox="1"/>
          <p:nvPr/>
        </p:nvSpPr>
        <p:spPr>
          <a:xfrm>
            <a:off x="6781044" y="1030251"/>
            <a:ext cx="5244702" cy="1760574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noProof="0"/>
              <a:t>Le métier,  Business analyst - </a:t>
            </a:r>
            <a:r>
              <a:rPr lang="fr-FR" sz="1600"/>
              <a:t>Apporter la connaissance des processus métier réels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/>
              <a:t>Dev senior, architecte, tech lead – Apporter le savoir faire en matière de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/>
              <a:t>Facilitateur - Animer et cadrer l’atelier</a:t>
            </a:r>
            <a:endParaRPr lang="fr-FR" sz="1600" noProof="0" dirty="0"/>
          </a:p>
        </p:txBody>
      </p:sp>
      <p:sp>
        <p:nvSpPr>
          <p:cNvPr id="19" name="ZoneTexte 15">
            <a:extLst>
              <a:ext uri="{FF2B5EF4-FFF2-40B4-BE49-F238E27FC236}">
                <a16:creationId xmlns:a16="http://schemas.microsoft.com/office/drawing/2014/main" id="{9A4A51B8-51B1-D982-B8AF-E34C403DA291}"/>
              </a:ext>
            </a:extLst>
          </p:cNvPr>
          <p:cNvSpPr txBox="1"/>
          <p:nvPr/>
        </p:nvSpPr>
        <p:spPr>
          <a:xfrm>
            <a:off x="6781044" y="3107627"/>
            <a:ext cx="5244701" cy="3416998"/>
          </a:xfrm>
          <a:prstGeom prst="rect">
            <a:avLst/>
          </a:prstGeom>
          <a:noFill/>
          <a:ln w="22225">
            <a:solidFill>
              <a:schemeClr val="tx1">
                <a:lumMod val="50000"/>
                <a:lumOff val="50000"/>
              </a:schemeClr>
            </a:solidFill>
            <a:prstDash val="dash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285750" indent="-285750">
              <a:spcAft>
                <a:spcPts val="600"/>
              </a:spcAft>
              <a:buFont typeface="Arial" panose="020B0604020202020204" pitchFamily="34" charset="0"/>
              <a:buChar char="•"/>
              <a:defRPr sz="1600">
                <a:latin typeface="Architects Daughter" pitchFamily="2" charset="0"/>
              </a:defRPr>
            </a:lvl1pPr>
          </a:lstStyle>
          <a:p>
            <a:r>
              <a:rPr lang="fr-FR" dirty="0"/>
              <a:t>Présentiel</a:t>
            </a:r>
          </a:p>
          <a:p>
            <a:r>
              <a:rPr lang="fr-FR" dirty="0"/>
              <a:t>Chaque étape est « time-boxé », l’important est d’avancer, les points qui restent ouverts seront traités dans une seconde itération</a:t>
            </a:r>
          </a:p>
          <a:p>
            <a:r>
              <a:rPr lang="fr-FR" b="1" dirty="0"/>
              <a:t>Si lors des modélisations, les choses ne sont pas claires, on retourne vers la </a:t>
            </a:r>
            <a:r>
              <a:rPr lang="fr-FR" b="1" dirty="0" err="1"/>
              <a:t>BigPicture</a:t>
            </a:r>
            <a:r>
              <a:rPr lang="fr-FR" b="1" dirty="0"/>
              <a:t> pour compléter ou corriger l’histoire</a:t>
            </a:r>
          </a:p>
          <a:p>
            <a:r>
              <a:rPr lang="fr-FR" b="1" dirty="0"/>
              <a:t>Si lors de l’écriture d’un Canvas, les </a:t>
            </a:r>
            <a:r>
              <a:rPr lang="fr-FR" b="1" dirty="0" err="1"/>
              <a:t>bouded</a:t>
            </a:r>
            <a:r>
              <a:rPr lang="fr-FR" b="1" dirty="0"/>
              <a:t> </a:t>
            </a:r>
            <a:r>
              <a:rPr lang="fr-FR" b="1" dirty="0" err="1"/>
              <a:t>contexts</a:t>
            </a:r>
            <a:r>
              <a:rPr lang="fr-FR" b="1" dirty="0"/>
              <a:t> ne sont pas cohérents, on retourne vers l’étape de </a:t>
            </a:r>
            <a:r>
              <a:rPr lang="fr-FR" b="1"/>
              <a:t>MessageFlow</a:t>
            </a:r>
            <a:endParaRPr lang="fr-FR" b="1" dirty="0"/>
          </a:p>
          <a:p>
            <a:endParaRPr lang="fr-FR" dirty="0"/>
          </a:p>
        </p:txBody>
      </p:sp>
      <p:sp>
        <p:nvSpPr>
          <p:cNvPr id="2" name="ZoneTexte 5">
            <a:extLst>
              <a:ext uri="{FF2B5EF4-FFF2-40B4-BE49-F238E27FC236}">
                <a16:creationId xmlns:a16="http://schemas.microsoft.com/office/drawing/2014/main" id="{24DE84E0-285C-A81D-68F9-FD0917741ADF}"/>
              </a:ext>
            </a:extLst>
          </p:cNvPr>
          <p:cNvSpPr txBox="1"/>
          <p:nvPr/>
        </p:nvSpPr>
        <p:spPr>
          <a:xfrm>
            <a:off x="665993" y="839449"/>
            <a:ext cx="1416807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Agenda</a:t>
            </a:r>
          </a:p>
        </p:txBody>
      </p:sp>
      <p:sp>
        <p:nvSpPr>
          <p:cNvPr id="3" name="Ellipse 9">
            <a:extLst>
              <a:ext uri="{FF2B5EF4-FFF2-40B4-BE49-F238E27FC236}">
                <a16:creationId xmlns:a16="http://schemas.microsoft.com/office/drawing/2014/main" id="{C16D0EFD-9FDD-129B-ED80-9F50FDD84F37}"/>
              </a:ext>
            </a:extLst>
          </p:cNvPr>
          <p:cNvSpPr>
            <a:spLocks noChangeAspect="1"/>
          </p:cNvSpPr>
          <p:nvPr/>
        </p:nvSpPr>
        <p:spPr>
          <a:xfrm>
            <a:off x="704094" y="934115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6" name="ZoneTexte 7">
            <a:extLst>
              <a:ext uri="{FF2B5EF4-FFF2-40B4-BE49-F238E27FC236}">
                <a16:creationId xmlns:a16="http://schemas.microsoft.com/office/drawing/2014/main" id="{461311BA-EA03-7EBA-3E27-CB981BBD929D}"/>
              </a:ext>
            </a:extLst>
          </p:cNvPr>
          <p:cNvSpPr txBox="1"/>
          <p:nvPr/>
        </p:nvSpPr>
        <p:spPr>
          <a:xfrm>
            <a:off x="6930956" y="839449"/>
            <a:ext cx="1256311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Rôles</a:t>
            </a:r>
          </a:p>
        </p:txBody>
      </p:sp>
      <p:sp>
        <p:nvSpPr>
          <p:cNvPr id="7" name="Ellipse 8">
            <a:extLst>
              <a:ext uri="{FF2B5EF4-FFF2-40B4-BE49-F238E27FC236}">
                <a16:creationId xmlns:a16="http://schemas.microsoft.com/office/drawing/2014/main" id="{8C7DB2E6-D4FD-4CA7-3022-960E330D8261}"/>
              </a:ext>
            </a:extLst>
          </p:cNvPr>
          <p:cNvSpPr>
            <a:spLocks noChangeAspect="1"/>
          </p:cNvSpPr>
          <p:nvPr/>
        </p:nvSpPr>
        <p:spPr>
          <a:xfrm>
            <a:off x="7003196" y="934115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8" name="ZoneTexte 16">
            <a:extLst>
              <a:ext uri="{FF2B5EF4-FFF2-40B4-BE49-F238E27FC236}">
                <a16:creationId xmlns:a16="http://schemas.microsoft.com/office/drawing/2014/main" id="{60272B43-3527-CEA1-6E70-E3697DA530D2}"/>
              </a:ext>
            </a:extLst>
          </p:cNvPr>
          <p:cNvSpPr txBox="1"/>
          <p:nvPr/>
        </p:nvSpPr>
        <p:spPr>
          <a:xfrm>
            <a:off x="6924178" y="2916825"/>
            <a:ext cx="1402789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Règles</a:t>
            </a:r>
          </a:p>
        </p:txBody>
      </p:sp>
      <p:sp>
        <p:nvSpPr>
          <p:cNvPr id="9" name="Ellipse 17">
            <a:extLst>
              <a:ext uri="{FF2B5EF4-FFF2-40B4-BE49-F238E27FC236}">
                <a16:creationId xmlns:a16="http://schemas.microsoft.com/office/drawing/2014/main" id="{7133F276-DDC6-E1E5-7252-ACAADEDE33A9}"/>
              </a:ext>
            </a:extLst>
          </p:cNvPr>
          <p:cNvSpPr>
            <a:spLocks noChangeAspect="1"/>
          </p:cNvSpPr>
          <p:nvPr/>
        </p:nvSpPr>
        <p:spPr>
          <a:xfrm>
            <a:off x="6959312" y="3011491"/>
            <a:ext cx="219375" cy="180000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0" name="TextBox 17">
            <a:extLst>
              <a:ext uri="{FF2B5EF4-FFF2-40B4-BE49-F238E27FC236}">
                <a16:creationId xmlns:a16="http://schemas.microsoft.com/office/drawing/2014/main" id="{9D45018C-6574-7077-77DA-CA747C4C06C3}"/>
              </a:ext>
            </a:extLst>
          </p:cNvPr>
          <p:cNvSpPr txBox="1"/>
          <p:nvPr/>
        </p:nvSpPr>
        <p:spPr>
          <a:xfrm>
            <a:off x="923468" y="2224587"/>
            <a:ext cx="2171423" cy="56623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/>
          <a:p>
            <a:r>
              <a:rPr lang="fr-FR" sz="900" b="0" i="0" dirty="0">
                <a:effectLst/>
                <a:latin typeface="Architects Daughter" pitchFamily="2" charset="0"/>
              </a:rPr>
              <a:t>Raconter l'histoire avec une </a:t>
            </a:r>
            <a:r>
              <a:rPr lang="fr-FR" sz="900" b="1" i="0" dirty="0" err="1">
                <a:effectLst/>
                <a:latin typeface="Architects Daughter" pitchFamily="2" charset="0"/>
              </a:rPr>
              <a:t>BigPicture</a:t>
            </a:r>
            <a:r>
              <a:rPr lang="fr-FR" sz="900" b="0" i="0" dirty="0">
                <a:effectLst/>
                <a:latin typeface="Architects Daughter" pitchFamily="2" charset="0"/>
              </a:rPr>
              <a:t> qui parcours tout le système</a:t>
            </a:r>
            <a:endParaRPr lang="en-US" sz="900" dirty="0">
              <a:latin typeface="Architects Daughter" pitchFamily="2" charset="0"/>
            </a:endParaRPr>
          </a:p>
        </p:txBody>
      </p:sp>
      <p:sp>
        <p:nvSpPr>
          <p:cNvPr id="11" name="Oval 1">
            <a:extLst>
              <a:ext uri="{FF2B5EF4-FFF2-40B4-BE49-F238E27FC236}">
                <a16:creationId xmlns:a16="http://schemas.microsoft.com/office/drawing/2014/main" id="{98D18743-170B-3418-8B65-31CC4590CD17}"/>
              </a:ext>
            </a:extLst>
          </p:cNvPr>
          <p:cNvSpPr/>
          <p:nvPr/>
        </p:nvSpPr>
        <p:spPr>
          <a:xfrm>
            <a:off x="782515" y="2097971"/>
            <a:ext cx="288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b="1" dirty="0">
                <a:solidFill>
                  <a:schemeClr val="accent6"/>
                </a:solidFill>
                <a:latin typeface="Architects Daughter" pitchFamily="2" charset="0"/>
              </a:rPr>
              <a:t>01</a:t>
            </a:r>
            <a:endParaRPr lang="en-US" sz="1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14" name="TextBox 22">
            <a:extLst>
              <a:ext uri="{FF2B5EF4-FFF2-40B4-BE49-F238E27FC236}">
                <a16:creationId xmlns:a16="http://schemas.microsoft.com/office/drawing/2014/main" id="{866C4964-C284-DCB1-3D76-026AAB5CD470}"/>
              </a:ext>
            </a:extLst>
          </p:cNvPr>
          <p:cNvSpPr txBox="1"/>
          <p:nvPr/>
        </p:nvSpPr>
        <p:spPr>
          <a:xfrm>
            <a:off x="923469" y="3135392"/>
            <a:ext cx="2171422" cy="39039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/>
          <a:p>
            <a:r>
              <a:rPr lang="fr-FR" sz="900" b="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Identifier les grands </a:t>
            </a:r>
            <a:r>
              <a:rPr lang="fr-FR" sz="900" b="1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domaines fonctionnels</a:t>
            </a:r>
            <a:endParaRPr lang="en-US" sz="900" dirty="0">
              <a:latin typeface="Architects Daughter" pitchFamily="2" charset="0"/>
            </a:endParaRPr>
          </a:p>
        </p:txBody>
      </p:sp>
      <p:sp>
        <p:nvSpPr>
          <p:cNvPr id="15" name="Oval 2">
            <a:extLst>
              <a:ext uri="{FF2B5EF4-FFF2-40B4-BE49-F238E27FC236}">
                <a16:creationId xmlns:a16="http://schemas.microsoft.com/office/drawing/2014/main" id="{0FEAD554-0A19-DED6-4F95-E96D1F7E6B48}"/>
              </a:ext>
            </a:extLst>
          </p:cNvPr>
          <p:cNvSpPr/>
          <p:nvPr/>
        </p:nvSpPr>
        <p:spPr>
          <a:xfrm>
            <a:off x="830559" y="2983421"/>
            <a:ext cx="288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b="1" dirty="0">
                <a:solidFill>
                  <a:schemeClr val="accent6"/>
                </a:solidFill>
                <a:latin typeface="Architects Daughter" pitchFamily="2" charset="0"/>
              </a:rPr>
              <a:t>02</a:t>
            </a:r>
            <a:endParaRPr lang="en-US" sz="1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17" name="TextBox 23">
            <a:extLst>
              <a:ext uri="{FF2B5EF4-FFF2-40B4-BE49-F238E27FC236}">
                <a16:creationId xmlns:a16="http://schemas.microsoft.com/office/drawing/2014/main" id="{2B931678-634D-252A-5D3B-FC130BF652B9}"/>
              </a:ext>
            </a:extLst>
          </p:cNvPr>
          <p:cNvSpPr txBox="1"/>
          <p:nvPr/>
        </p:nvSpPr>
        <p:spPr>
          <a:xfrm>
            <a:off x="3587168" y="2255234"/>
            <a:ext cx="2171423" cy="75625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/>
          <a:p>
            <a:r>
              <a:rPr lang="fr-FR" sz="900" b="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Proposer des modélisations de différents scénarios (uses cases) inspirés de la </a:t>
            </a:r>
            <a:r>
              <a:rPr lang="fr-FR" sz="900" b="0" i="0" dirty="0" err="1">
                <a:solidFill>
                  <a:srgbClr val="000000"/>
                </a:solidFill>
                <a:effectLst/>
                <a:latin typeface="Architects Daughter" pitchFamily="2" charset="0"/>
              </a:rPr>
              <a:t>BigPicture</a:t>
            </a:r>
            <a:r>
              <a:rPr lang="fr-FR" sz="900" b="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 et connaissance métier des participants en </a:t>
            </a:r>
            <a:r>
              <a:rPr lang="fr-FR" sz="900" b="1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plusieurs </a:t>
            </a:r>
            <a:r>
              <a:rPr lang="fr-FR" sz="900" b="1" i="0" dirty="0" err="1">
                <a:solidFill>
                  <a:srgbClr val="000000"/>
                </a:solidFill>
                <a:effectLst/>
                <a:latin typeface="Architects Daughter" pitchFamily="2" charset="0"/>
              </a:rPr>
              <a:t>MessageFlows</a:t>
            </a:r>
            <a:endParaRPr lang="en-US" sz="900" dirty="0">
              <a:latin typeface="Architects Daughter" pitchFamily="2" charset="0"/>
            </a:endParaRPr>
          </a:p>
        </p:txBody>
      </p:sp>
      <p:sp>
        <p:nvSpPr>
          <p:cNvPr id="18" name="Oval 5">
            <a:extLst>
              <a:ext uri="{FF2B5EF4-FFF2-40B4-BE49-F238E27FC236}">
                <a16:creationId xmlns:a16="http://schemas.microsoft.com/office/drawing/2014/main" id="{B9D83E4F-54E1-2447-3CD0-6B3EE2DC024C}"/>
              </a:ext>
            </a:extLst>
          </p:cNvPr>
          <p:cNvSpPr/>
          <p:nvPr/>
        </p:nvSpPr>
        <p:spPr>
          <a:xfrm>
            <a:off x="3454900" y="2150703"/>
            <a:ext cx="288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b="1" dirty="0">
                <a:solidFill>
                  <a:schemeClr val="accent6"/>
                </a:solidFill>
                <a:latin typeface="Architects Daughter" pitchFamily="2" charset="0"/>
              </a:rPr>
              <a:t>03</a:t>
            </a:r>
            <a:endParaRPr lang="en-US" sz="1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  <p:sp>
        <p:nvSpPr>
          <p:cNvPr id="21" name="TextBox 24">
            <a:extLst>
              <a:ext uri="{FF2B5EF4-FFF2-40B4-BE49-F238E27FC236}">
                <a16:creationId xmlns:a16="http://schemas.microsoft.com/office/drawing/2014/main" id="{7922D284-375A-A89B-7AF4-6220A2BA7697}"/>
              </a:ext>
            </a:extLst>
          </p:cNvPr>
          <p:cNvSpPr txBox="1"/>
          <p:nvPr/>
        </p:nvSpPr>
        <p:spPr>
          <a:xfrm>
            <a:off x="3342030" y="5909402"/>
            <a:ext cx="2445712" cy="54000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/>
          <a:p>
            <a:r>
              <a:rPr lang="fr-FR" sz="90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Consolider les infos dispersées dans les différents </a:t>
            </a:r>
            <a:r>
              <a:rPr lang="fr-FR" sz="900" i="0" dirty="0" err="1">
                <a:solidFill>
                  <a:srgbClr val="000000"/>
                </a:solidFill>
                <a:effectLst/>
                <a:latin typeface="Architects Daughter" pitchFamily="2" charset="0"/>
              </a:rPr>
              <a:t>MessagesFlow</a:t>
            </a:r>
            <a:r>
              <a:rPr lang="fr-FR" sz="90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 dans </a:t>
            </a:r>
            <a:r>
              <a:rPr lang="fr-FR" sz="900" b="1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plusieurs </a:t>
            </a:r>
            <a:r>
              <a:rPr lang="fr-FR" sz="900" b="1" i="0" dirty="0" err="1">
                <a:solidFill>
                  <a:srgbClr val="000000"/>
                </a:solidFill>
                <a:effectLst/>
                <a:latin typeface="Architects Daughter" pitchFamily="2" charset="0"/>
              </a:rPr>
              <a:t>BoundedContext</a:t>
            </a:r>
            <a:r>
              <a:rPr lang="fr-FR" sz="900" b="1" dirty="0">
                <a:solidFill>
                  <a:srgbClr val="000000"/>
                </a:solidFill>
                <a:latin typeface="Architects Daughter" pitchFamily="2" charset="0"/>
              </a:rPr>
              <a:t> </a:t>
            </a:r>
            <a:r>
              <a:rPr lang="fr-FR" sz="900" b="1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Canvas</a:t>
            </a:r>
            <a:r>
              <a:rPr lang="fr-FR" sz="900" i="0" dirty="0">
                <a:solidFill>
                  <a:srgbClr val="000000"/>
                </a:solidFill>
                <a:effectLst/>
                <a:latin typeface="Architects Daughter" pitchFamily="2" charset="0"/>
              </a:rPr>
              <a:t> </a:t>
            </a:r>
            <a:endParaRPr lang="en-US" sz="900" dirty="0">
              <a:latin typeface="Architects Daughter" pitchFamily="2" charset="0"/>
            </a:endParaRPr>
          </a:p>
        </p:txBody>
      </p:sp>
      <p:sp>
        <p:nvSpPr>
          <p:cNvPr id="23" name="Oval 6">
            <a:extLst>
              <a:ext uri="{FF2B5EF4-FFF2-40B4-BE49-F238E27FC236}">
                <a16:creationId xmlns:a16="http://schemas.microsoft.com/office/drawing/2014/main" id="{670F2FBD-4D20-D1B7-05DF-E68480F706BE}"/>
              </a:ext>
            </a:extLst>
          </p:cNvPr>
          <p:cNvSpPr/>
          <p:nvPr/>
        </p:nvSpPr>
        <p:spPr>
          <a:xfrm>
            <a:off x="3180030" y="5804871"/>
            <a:ext cx="324000" cy="180000"/>
          </a:xfrm>
          <a:prstGeom prst="ellipse">
            <a:avLst/>
          </a:prstGeom>
          <a:ln w="19050">
            <a:extLst>
              <a:ext uri="{C807C97D-BFC1-408E-A445-0C87EB9F89A2}">
                <ask:lineSketchStyleProps xmlns:ask="http://schemas.microsoft.com/office/drawing/2018/sketchyshapes" sd="2214188587">
                  <a:custGeom>
                    <a:avLst/>
                    <a:gdLst>
                      <a:gd name="connsiteX0" fmla="*/ 111863 w 695325"/>
                      <a:gd name="connsiteY0" fmla="*/ 0 h 427376"/>
                      <a:gd name="connsiteX1" fmla="*/ 583461 w 695325"/>
                      <a:gd name="connsiteY1" fmla="*/ 0 h 427376"/>
                      <a:gd name="connsiteX2" fmla="*/ 695325 w 695325"/>
                      <a:gd name="connsiteY2" fmla="*/ 213688 h 427376"/>
                      <a:gd name="connsiteX3" fmla="*/ 583461 w 695325"/>
                      <a:gd name="connsiteY3" fmla="*/ 427376 h 427376"/>
                      <a:gd name="connsiteX4" fmla="*/ 111863 w 695325"/>
                      <a:gd name="connsiteY4" fmla="*/ 427376 h 427376"/>
                      <a:gd name="connsiteX5" fmla="*/ 0 w 695325"/>
                      <a:gd name="connsiteY5" fmla="*/ 213688 h 427376"/>
                      <a:gd name="connsiteX6" fmla="*/ 111863 w 695325"/>
                      <a:gd name="connsiteY6" fmla="*/ 0 h 4273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5325" h="427376" fill="none" extrusionOk="0">
                        <a:moveTo>
                          <a:pt x="111863" y="0"/>
                        </a:moveTo>
                        <a:cubicBezTo>
                          <a:pt x="278488" y="31712"/>
                          <a:pt x="398907" y="-33259"/>
                          <a:pt x="583461" y="0"/>
                        </a:cubicBezTo>
                        <a:cubicBezTo>
                          <a:pt x="640711" y="-4446"/>
                          <a:pt x="703764" y="105412"/>
                          <a:pt x="695325" y="213688"/>
                        </a:cubicBezTo>
                        <a:cubicBezTo>
                          <a:pt x="696717" y="329979"/>
                          <a:pt x="637900" y="426826"/>
                          <a:pt x="583461" y="427376"/>
                        </a:cubicBezTo>
                        <a:cubicBezTo>
                          <a:pt x="405811" y="409337"/>
                          <a:pt x="262960" y="467976"/>
                          <a:pt x="111863" y="427376"/>
                        </a:cubicBezTo>
                        <a:cubicBezTo>
                          <a:pt x="32002" y="417705"/>
                          <a:pt x="9719" y="326241"/>
                          <a:pt x="0" y="213688"/>
                        </a:cubicBezTo>
                        <a:cubicBezTo>
                          <a:pt x="11581" y="97143"/>
                          <a:pt x="51037" y="11478"/>
                          <a:pt x="111863" y="0"/>
                        </a:cubicBezTo>
                        <a:close/>
                      </a:path>
                      <a:path w="695325" h="427376" stroke="0" extrusionOk="0">
                        <a:moveTo>
                          <a:pt x="111863" y="0"/>
                        </a:moveTo>
                        <a:cubicBezTo>
                          <a:pt x="342218" y="-42392"/>
                          <a:pt x="386068" y="-33691"/>
                          <a:pt x="583461" y="0"/>
                        </a:cubicBezTo>
                        <a:cubicBezTo>
                          <a:pt x="626452" y="1976"/>
                          <a:pt x="691565" y="109738"/>
                          <a:pt x="695325" y="213688"/>
                        </a:cubicBezTo>
                        <a:cubicBezTo>
                          <a:pt x="691717" y="342168"/>
                          <a:pt x="650269" y="430795"/>
                          <a:pt x="583461" y="427376"/>
                        </a:cubicBezTo>
                        <a:cubicBezTo>
                          <a:pt x="396387" y="421467"/>
                          <a:pt x="315388" y="412397"/>
                          <a:pt x="111863" y="427376"/>
                        </a:cubicBezTo>
                        <a:cubicBezTo>
                          <a:pt x="40298" y="423435"/>
                          <a:pt x="17075" y="335612"/>
                          <a:pt x="0" y="213688"/>
                        </a:cubicBezTo>
                        <a:cubicBezTo>
                          <a:pt x="2459" y="92711"/>
                          <a:pt x="57516" y="696"/>
                          <a:pt x="111863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pPr algn="ctr"/>
            <a:r>
              <a:rPr lang="fr-FR" sz="1200" b="1" dirty="0">
                <a:solidFill>
                  <a:schemeClr val="accent6"/>
                </a:solidFill>
                <a:latin typeface="Architects Daughter" pitchFamily="2" charset="0"/>
              </a:rPr>
              <a:t>04</a:t>
            </a:r>
            <a:endParaRPr lang="en-US" sz="1200" b="1" dirty="0">
              <a:solidFill>
                <a:schemeClr val="accent6"/>
              </a:solidFill>
              <a:latin typeface="Architects Daughter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9190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3349289DA4E4FA604B2C385F7265A" ma:contentTypeVersion="2" ma:contentTypeDescription="Create a new document." ma:contentTypeScope="" ma:versionID="971bdcbe56be2696f63df54df2c5930b">
  <xsd:schema xmlns:xsd="http://www.w3.org/2001/XMLSchema" xmlns:xs="http://www.w3.org/2001/XMLSchema" xmlns:p="http://schemas.microsoft.com/office/2006/metadata/properties" xmlns:ns2="3b23351c-6ed6-444c-a66b-e3c1876fb1b1" targetNamespace="http://schemas.microsoft.com/office/2006/metadata/properties" ma:root="true" ma:fieldsID="e52a77f71d46047140bc3f75509feb08" ns2:_="">
    <xsd:import namespace="3b23351c-6ed6-444c-a66b-e3c1876fb1b1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b23351c-6ed6-444c-a66b-e3c1876fb1b1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9547404-5252-4049-8723-F5A23CD399C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b23351c-6ed6-444c-a66b-e3c1876fb1b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F7DD59E-1F7C-464A-8C94-B409056B8A5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6A18DE-C5B5-42FA-B93E-B5E5BF459B90}">
  <ds:schemaRefs>
    <ds:schemaRef ds:uri="http://purl.org/dc/terms/"/>
    <ds:schemaRef ds:uri="http://schemas.microsoft.com/office/2006/documentManagement/types"/>
    <ds:schemaRef ds:uri="http://www.w3.org/XML/1998/namespace"/>
    <ds:schemaRef ds:uri="http://purl.org/dc/dcmitype/"/>
    <ds:schemaRef ds:uri="http://schemas.openxmlformats.org/package/2006/metadata/core-properties"/>
    <ds:schemaRef ds:uri="3b23351c-6ed6-444c-a66b-e3c1876fb1b1"/>
    <ds:schemaRef ds:uri="http://schemas.microsoft.com/office/infopath/2007/PartnerControls"/>
    <ds:schemaRef ds:uri="http://schemas.microsoft.com/office/2006/metadata/properties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882</Words>
  <Application>Microsoft Macintosh PowerPoint</Application>
  <PresentationFormat>Grand écran</PresentationFormat>
  <Paragraphs>102</Paragraphs>
  <Slides>6</Slides>
  <Notes>1</Notes>
  <HiddenSlides>1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Aptos</vt:lpstr>
      <vt:lpstr>Architects Daughter</vt:lpstr>
      <vt:lpstr>Architects Daughter</vt:lpstr>
      <vt:lpstr>Arial</vt:lpstr>
      <vt:lpstr>Wingdings</vt:lpstr>
      <vt:lpstr>Thème Office</vt:lpstr>
      <vt:lpstr>Présentation PowerPoint</vt:lpstr>
      <vt:lpstr>    - Big Picture EventStorming</vt:lpstr>
      <vt:lpstr>02 - Domaines Fonctionnels</vt:lpstr>
      <vt:lpstr>03 - Message Flow Modeling</vt:lpstr>
      <vt:lpstr>04 - Bounded Context Canvas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Lionel Coquin</dc:creator>
  <cp:lastModifiedBy>Lionel Coquin</cp:lastModifiedBy>
  <cp:revision>32</cp:revision>
  <dcterms:created xsi:type="dcterms:W3CDTF">2025-05-31T14:27:22Z</dcterms:created>
  <dcterms:modified xsi:type="dcterms:W3CDTF">2025-06-04T09:07:08Z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0x010100EAC3349289DA4E4FA604B2C385F7265A</vt:lpwstr>
  </property>
</Properties>
</file>

<file path=docProps/thumbnail.jpeg>
</file>